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48" r:id="rId2"/>
    <p:sldMasterId id="2147483671" r:id="rId3"/>
  </p:sldMasterIdLst>
  <p:notesMasterIdLst>
    <p:notesMasterId r:id="rId34"/>
  </p:notesMasterIdLst>
  <p:sldIdLst>
    <p:sldId id="271" r:id="rId4"/>
    <p:sldId id="261" r:id="rId5"/>
    <p:sldId id="274" r:id="rId6"/>
    <p:sldId id="275" r:id="rId7"/>
    <p:sldId id="279" r:id="rId8"/>
    <p:sldId id="276" r:id="rId9"/>
    <p:sldId id="277" r:id="rId10"/>
    <p:sldId id="280" r:id="rId11"/>
    <p:sldId id="278" r:id="rId12"/>
    <p:sldId id="288" r:id="rId13"/>
    <p:sldId id="262" r:id="rId14"/>
    <p:sldId id="287" r:id="rId15"/>
    <p:sldId id="281" r:id="rId16"/>
    <p:sldId id="289" r:id="rId17"/>
    <p:sldId id="282" r:id="rId18"/>
    <p:sldId id="290" r:id="rId19"/>
    <p:sldId id="283" r:id="rId20"/>
    <p:sldId id="284" r:id="rId21"/>
    <p:sldId id="291" r:id="rId22"/>
    <p:sldId id="292" r:id="rId23"/>
    <p:sldId id="295" r:id="rId24"/>
    <p:sldId id="296" r:id="rId25"/>
    <p:sldId id="294" r:id="rId26"/>
    <p:sldId id="299" r:id="rId27"/>
    <p:sldId id="301" r:id="rId28"/>
    <p:sldId id="298" r:id="rId29"/>
    <p:sldId id="286" r:id="rId30"/>
    <p:sldId id="300" r:id="rId31"/>
    <p:sldId id="302" r:id="rId32"/>
    <p:sldId id="266" r:id="rId33"/>
  </p:sldIdLst>
  <p:sldSz cx="9144000" cy="6858000" type="screen4x3"/>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66A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0" autoAdjust="0"/>
    <p:restoredTop sz="89659" autoAdjust="0"/>
  </p:normalViewPr>
  <p:slideViewPr>
    <p:cSldViewPr snapToGrid="0" showGuides="1">
      <p:cViewPr varScale="1">
        <p:scale>
          <a:sx n="105" d="100"/>
          <a:sy n="105" d="100"/>
        </p:scale>
        <p:origin x="-1230" y="-90"/>
      </p:cViewPr>
      <p:guideLst>
        <p:guide orient="horz" pos="204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8"/>
  <c:chart>
    <c:title>
      <c:tx>
        <c:rich>
          <a:bodyPr/>
          <a:lstStyle/>
          <a:p>
            <a:pPr>
              <a:defRPr/>
            </a:pPr>
            <a:r>
              <a:rPr lang="en-US" sz="1200" dirty="0"/>
              <a:t>(Billions)</a:t>
            </a:r>
          </a:p>
        </c:rich>
      </c:tx>
      <c:layout>
        <c:manualLayout>
          <c:xMode val="edge"/>
          <c:yMode val="edge"/>
          <c:x val="3.6729830136218109E-4"/>
          <c:y val="3.2537960954446804E-2"/>
        </c:manualLayout>
      </c:layout>
    </c:title>
    <c:plotArea>
      <c:layout/>
      <c:scatterChart>
        <c:scatterStyle val="smoothMarker"/>
        <c:ser>
          <c:idx val="0"/>
          <c:order val="0"/>
          <c:tx>
            <c:v>Market Size (Billions)</c:v>
          </c:tx>
          <c:xVal>
            <c:numRef>
              <c:f>Sheet1!$A$4:$A$14</c:f>
              <c:numCache>
                <c:formatCode>General</c:formatCode>
                <c:ptCount val="11"/>
                <c:pt idx="0">
                  <c:v>1940</c:v>
                </c:pt>
                <c:pt idx="1">
                  <c:v>1950</c:v>
                </c:pt>
                <c:pt idx="2">
                  <c:v>1960</c:v>
                </c:pt>
                <c:pt idx="3">
                  <c:v>1970</c:v>
                </c:pt>
                <c:pt idx="4">
                  <c:v>1980</c:v>
                </c:pt>
                <c:pt idx="5">
                  <c:v>1990</c:v>
                </c:pt>
                <c:pt idx="6">
                  <c:v>1995</c:v>
                </c:pt>
                <c:pt idx="7">
                  <c:v>2000</c:v>
                </c:pt>
                <c:pt idx="8">
                  <c:v>2005</c:v>
                </c:pt>
                <c:pt idx="9">
                  <c:v>2010</c:v>
                </c:pt>
                <c:pt idx="10">
                  <c:v>2025</c:v>
                </c:pt>
              </c:numCache>
            </c:numRef>
          </c:xVal>
          <c:yVal>
            <c:numRef>
              <c:f>Sheet1!$B$4:$B$14</c:f>
              <c:numCache>
                <c:formatCode>General</c:formatCode>
                <c:ptCount val="11"/>
                <c:pt idx="0">
                  <c:v>1.0000000000000002E-3</c:v>
                </c:pt>
                <c:pt idx="1">
                  <c:v>1.0000000000000002E-2</c:v>
                </c:pt>
                <c:pt idx="2">
                  <c:v>0.05</c:v>
                </c:pt>
                <c:pt idx="3">
                  <c:v>0.1</c:v>
                </c:pt>
                <c:pt idx="4">
                  <c:v>0.5</c:v>
                </c:pt>
                <c:pt idx="5">
                  <c:v>2</c:v>
                </c:pt>
                <c:pt idx="6">
                  <c:v>5.6</c:v>
                </c:pt>
                <c:pt idx="7">
                  <c:v>5.7</c:v>
                </c:pt>
                <c:pt idx="8">
                  <c:v>11</c:v>
                </c:pt>
                <c:pt idx="9">
                  <c:v>24.9</c:v>
                </c:pt>
                <c:pt idx="10">
                  <c:v>66.400000000000006</c:v>
                </c:pt>
              </c:numCache>
            </c:numRef>
          </c:yVal>
          <c:smooth val="1"/>
        </c:ser>
        <c:dLbls/>
        <c:axId val="187023360"/>
        <c:axId val="187577088"/>
      </c:scatterChart>
      <c:valAx>
        <c:axId val="187023360"/>
        <c:scaling>
          <c:orientation val="minMax"/>
          <c:min val="1940"/>
        </c:scaling>
        <c:axPos val="b"/>
        <c:numFmt formatCode="General" sourceLinked="1"/>
        <c:tickLblPos val="nextTo"/>
        <c:crossAx val="187577088"/>
        <c:crosses val="autoZero"/>
        <c:crossBetween val="midCat"/>
      </c:valAx>
      <c:valAx>
        <c:axId val="187577088"/>
        <c:scaling>
          <c:orientation val="minMax"/>
        </c:scaling>
        <c:axPos val="l"/>
        <c:majorGridlines/>
        <c:numFmt formatCode="&quot;$&quot;#,##0" sourceLinked="0"/>
        <c:tickLblPos val="nextTo"/>
        <c:crossAx val="187023360"/>
        <c:crosses val="autoZero"/>
        <c:crossBetween val="midCat"/>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A8DA7-2D1C-4F80-AD6F-03375C32197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3E2E4A3-17F6-44FD-83A3-BE17F0E19476}">
      <dgm:prSet phldrT="[Text]" custT="1"/>
      <dgm:spPr/>
      <dgm:t>
        <a:bodyPr/>
        <a:lstStyle/>
        <a:p>
          <a:r>
            <a:rPr lang="en-US" sz="3600" dirty="0" smtClean="0"/>
            <a:t>Think</a:t>
          </a:r>
          <a:endParaRPr lang="en-US" sz="3600" dirty="0"/>
        </a:p>
      </dgm:t>
    </dgm:pt>
    <dgm:pt modelId="{A3B6C95E-B411-4817-8B58-5C19700EBA98}" type="parTrans" cxnId="{85AB9A18-C759-4558-B926-69B24844E11F}">
      <dgm:prSet/>
      <dgm:spPr/>
      <dgm:t>
        <a:bodyPr/>
        <a:lstStyle/>
        <a:p>
          <a:endParaRPr lang="en-US"/>
        </a:p>
      </dgm:t>
    </dgm:pt>
    <dgm:pt modelId="{6BCFF81F-C1E8-48DE-BBFE-EE9E700CADFD}" type="sibTrans" cxnId="{85AB9A18-C759-4558-B926-69B24844E11F}">
      <dgm:prSet/>
      <dgm:spPr>
        <a:solidFill>
          <a:srgbClr val="0070C0"/>
        </a:solidFill>
      </dgm:spPr>
      <dgm:t>
        <a:bodyPr/>
        <a:lstStyle/>
        <a:p>
          <a:endParaRPr lang="en-US"/>
        </a:p>
      </dgm:t>
    </dgm:pt>
    <dgm:pt modelId="{3AC5BFA0-5700-4E18-A43F-2ED84E05ACF5}">
      <dgm:prSet phldrT="[Text]" custT="1"/>
      <dgm:spPr/>
      <dgm:t>
        <a:bodyPr/>
        <a:lstStyle/>
        <a:p>
          <a:r>
            <a:rPr lang="en-US" sz="3600" dirty="0" smtClean="0"/>
            <a:t>Act</a:t>
          </a:r>
          <a:endParaRPr lang="en-US" sz="3600" dirty="0"/>
        </a:p>
      </dgm:t>
    </dgm:pt>
    <dgm:pt modelId="{634E3DA4-47A6-44E7-8A1D-E70EE0586EF7}" type="parTrans" cxnId="{DA4A1407-78DF-424B-B3C5-34DF43A0C29E}">
      <dgm:prSet/>
      <dgm:spPr/>
      <dgm:t>
        <a:bodyPr/>
        <a:lstStyle/>
        <a:p>
          <a:endParaRPr lang="en-US"/>
        </a:p>
      </dgm:t>
    </dgm:pt>
    <dgm:pt modelId="{56AC15CE-9E8F-4FCA-A08B-300F3DDF9009}" type="sibTrans" cxnId="{DA4A1407-78DF-424B-B3C5-34DF43A0C29E}">
      <dgm:prSet/>
      <dgm:spPr>
        <a:solidFill>
          <a:srgbClr val="0070C0"/>
        </a:solidFill>
      </dgm:spPr>
      <dgm:t>
        <a:bodyPr/>
        <a:lstStyle/>
        <a:p>
          <a:endParaRPr lang="en-US"/>
        </a:p>
      </dgm:t>
    </dgm:pt>
    <dgm:pt modelId="{CC2B1578-FE2D-4DA6-AD8B-620B9252F61C}">
      <dgm:prSet phldrT="[Text]" custT="1"/>
      <dgm:spPr/>
      <dgm:t>
        <a:bodyPr/>
        <a:lstStyle/>
        <a:p>
          <a:r>
            <a:rPr lang="en-US" sz="3600" dirty="0" smtClean="0"/>
            <a:t>Sense</a:t>
          </a:r>
          <a:endParaRPr lang="en-US" sz="3600" dirty="0"/>
        </a:p>
      </dgm:t>
    </dgm:pt>
    <dgm:pt modelId="{47AF55C3-0788-4BC1-A7E7-008F0CA9AF3E}" type="parTrans" cxnId="{49C159BD-963F-40F1-8E4E-EAFD92361041}">
      <dgm:prSet/>
      <dgm:spPr/>
      <dgm:t>
        <a:bodyPr/>
        <a:lstStyle/>
        <a:p>
          <a:endParaRPr lang="en-US"/>
        </a:p>
      </dgm:t>
    </dgm:pt>
    <dgm:pt modelId="{7CDF0722-0B76-4965-88EB-EDD6956F703B}" type="sibTrans" cxnId="{49C159BD-963F-40F1-8E4E-EAFD92361041}">
      <dgm:prSet/>
      <dgm:spPr>
        <a:solidFill>
          <a:srgbClr val="0070C0"/>
        </a:solidFill>
      </dgm:spPr>
      <dgm:t>
        <a:bodyPr/>
        <a:lstStyle/>
        <a:p>
          <a:endParaRPr lang="en-US">
            <a:solidFill>
              <a:srgbClr val="0070C0"/>
            </a:solidFill>
          </a:endParaRPr>
        </a:p>
      </dgm:t>
    </dgm:pt>
    <dgm:pt modelId="{FBEC9C66-EB6E-4DE2-8E5E-2C5E4835AB38}" type="pres">
      <dgm:prSet presAssocID="{445A8DA7-2D1C-4F80-AD6F-03375C32197D}" presName="cycle" presStyleCnt="0">
        <dgm:presLayoutVars>
          <dgm:dir/>
          <dgm:resizeHandles val="exact"/>
        </dgm:presLayoutVars>
      </dgm:prSet>
      <dgm:spPr/>
      <dgm:t>
        <a:bodyPr/>
        <a:lstStyle/>
        <a:p>
          <a:endParaRPr lang="en-US"/>
        </a:p>
      </dgm:t>
    </dgm:pt>
    <dgm:pt modelId="{E850CF5F-7A97-4576-A1FE-A83CD4F3C106}" type="pres">
      <dgm:prSet presAssocID="{B3E2E4A3-17F6-44FD-83A3-BE17F0E19476}" presName="dummy" presStyleCnt="0"/>
      <dgm:spPr/>
    </dgm:pt>
    <dgm:pt modelId="{C214B223-6A67-45A4-8583-52B9F59B2A9A}" type="pres">
      <dgm:prSet presAssocID="{B3E2E4A3-17F6-44FD-83A3-BE17F0E19476}" presName="node" presStyleLbl="revTx" presStyleIdx="0" presStyleCnt="3">
        <dgm:presLayoutVars>
          <dgm:bulletEnabled val="1"/>
        </dgm:presLayoutVars>
      </dgm:prSet>
      <dgm:spPr/>
      <dgm:t>
        <a:bodyPr/>
        <a:lstStyle/>
        <a:p>
          <a:endParaRPr lang="en-US"/>
        </a:p>
      </dgm:t>
    </dgm:pt>
    <dgm:pt modelId="{10788E6C-4D6D-4F79-B144-6796A49376B7}" type="pres">
      <dgm:prSet presAssocID="{6BCFF81F-C1E8-48DE-BBFE-EE9E700CADFD}" presName="sibTrans" presStyleLbl="node1" presStyleIdx="0" presStyleCnt="3"/>
      <dgm:spPr/>
      <dgm:t>
        <a:bodyPr/>
        <a:lstStyle/>
        <a:p>
          <a:endParaRPr lang="en-US"/>
        </a:p>
      </dgm:t>
    </dgm:pt>
    <dgm:pt modelId="{414DEB50-F59B-431F-B6C7-A8B5A62BE9F1}" type="pres">
      <dgm:prSet presAssocID="{3AC5BFA0-5700-4E18-A43F-2ED84E05ACF5}" presName="dummy" presStyleCnt="0"/>
      <dgm:spPr/>
    </dgm:pt>
    <dgm:pt modelId="{7810DE8F-4C62-4674-8398-925321E063AF}" type="pres">
      <dgm:prSet presAssocID="{3AC5BFA0-5700-4E18-A43F-2ED84E05ACF5}" presName="node" presStyleLbl="revTx" presStyleIdx="1" presStyleCnt="3">
        <dgm:presLayoutVars>
          <dgm:bulletEnabled val="1"/>
        </dgm:presLayoutVars>
      </dgm:prSet>
      <dgm:spPr/>
      <dgm:t>
        <a:bodyPr/>
        <a:lstStyle/>
        <a:p>
          <a:endParaRPr lang="en-US"/>
        </a:p>
      </dgm:t>
    </dgm:pt>
    <dgm:pt modelId="{FFA22466-C4A2-438A-81B0-34BE42035424}" type="pres">
      <dgm:prSet presAssocID="{56AC15CE-9E8F-4FCA-A08B-300F3DDF9009}" presName="sibTrans" presStyleLbl="node1" presStyleIdx="1" presStyleCnt="3"/>
      <dgm:spPr/>
      <dgm:t>
        <a:bodyPr/>
        <a:lstStyle/>
        <a:p>
          <a:endParaRPr lang="en-US"/>
        </a:p>
      </dgm:t>
    </dgm:pt>
    <dgm:pt modelId="{BA6A26AA-3DC1-498A-8CAF-C3DCA108E844}" type="pres">
      <dgm:prSet presAssocID="{CC2B1578-FE2D-4DA6-AD8B-620B9252F61C}" presName="dummy" presStyleCnt="0"/>
      <dgm:spPr/>
    </dgm:pt>
    <dgm:pt modelId="{39936C5B-FC6D-4303-A2CC-1574ACF6FFC7}" type="pres">
      <dgm:prSet presAssocID="{CC2B1578-FE2D-4DA6-AD8B-620B9252F61C}" presName="node" presStyleLbl="revTx" presStyleIdx="2" presStyleCnt="3">
        <dgm:presLayoutVars>
          <dgm:bulletEnabled val="1"/>
        </dgm:presLayoutVars>
      </dgm:prSet>
      <dgm:spPr/>
      <dgm:t>
        <a:bodyPr/>
        <a:lstStyle/>
        <a:p>
          <a:endParaRPr lang="en-US"/>
        </a:p>
      </dgm:t>
    </dgm:pt>
    <dgm:pt modelId="{2EFEE230-EBA1-42E4-8FDE-A885A825F257}" type="pres">
      <dgm:prSet presAssocID="{7CDF0722-0B76-4965-88EB-EDD6956F703B}" presName="sibTrans" presStyleLbl="node1" presStyleIdx="2" presStyleCnt="3" custScaleX="91694" custScaleY="96985"/>
      <dgm:spPr/>
      <dgm:t>
        <a:bodyPr/>
        <a:lstStyle/>
        <a:p>
          <a:endParaRPr lang="en-US"/>
        </a:p>
      </dgm:t>
    </dgm:pt>
  </dgm:ptLst>
  <dgm:cxnLst>
    <dgm:cxn modelId="{C871C985-0B7B-4CA0-9055-E128A755933C}" type="presOf" srcId="{445A8DA7-2D1C-4F80-AD6F-03375C32197D}" destId="{FBEC9C66-EB6E-4DE2-8E5E-2C5E4835AB38}" srcOrd="0" destOrd="0" presId="urn:microsoft.com/office/officeart/2005/8/layout/cycle1"/>
    <dgm:cxn modelId="{49C159BD-963F-40F1-8E4E-EAFD92361041}" srcId="{445A8DA7-2D1C-4F80-AD6F-03375C32197D}" destId="{CC2B1578-FE2D-4DA6-AD8B-620B9252F61C}" srcOrd="2" destOrd="0" parTransId="{47AF55C3-0788-4BC1-A7E7-008F0CA9AF3E}" sibTransId="{7CDF0722-0B76-4965-88EB-EDD6956F703B}"/>
    <dgm:cxn modelId="{0BFDC01A-5971-4460-82B4-992EBC769455}" type="presOf" srcId="{6BCFF81F-C1E8-48DE-BBFE-EE9E700CADFD}" destId="{10788E6C-4D6D-4F79-B144-6796A49376B7}" srcOrd="0" destOrd="0" presId="urn:microsoft.com/office/officeart/2005/8/layout/cycle1"/>
    <dgm:cxn modelId="{85AB9A18-C759-4558-B926-69B24844E11F}" srcId="{445A8DA7-2D1C-4F80-AD6F-03375C32197D}" destId="{B3E2E4A3-17F6-44FD-83A3-BE17F0E19476}" srcOrd="0" destOrd="0" parTransId="{A3B6C95E-B411-4817-8B58-5C19700EBA98}" sibTransId="{6BCFF81F-C1E8-48DE-BBFE-EE9E700CADFD}"/>
    <dgm:cxn modelId="{E887A706-9C63-4039-98FE-A6ECC54892F0}" type="presOf" srcId="{56AC15CE-9E8F-4FCA-A08B-300F3DDF9009}" destId="{FFA22466-C4A2-438A-81B0-34BE42035424}" srcOrd="0" destOrd="0" presId="urn:microsoft.com/office/officeart/2005/8/layout/cycle1"/>
    <dgm:cxn modelId="{AEA1126B-CFA0-4CE1-B202-6EAEA37924C9}" type="presOf" srcId="{B3E2E4A3-17F6-44FD-83A3-BE17F0E19476}" destId="{C214B223-6A67-45A4-8583-52B9F59B2A9A}" srcOrd="0" destOrd="0" presId="urn:microsoft.com/office/officeart/2005/8/layout/cycle1"/>
    <dgm:cxn modelId="{187C840E-B601-4BFC-9E36-C1073084D61E}" type="presOf" srcId="{7CDF0722-0B76-4965-88EB-EDD6956F703B}" destId="{2EFEE230-EBA1-42E4-8FDE-A885A825F257}" srcOrd="0" destOrd="0" presId="urn:microsoft.com/office/officeart/2005/8/layout/cycle1"/>
    <dgm:cxn modelId="{DA4A1407-78DF-424B-B3C5-34DF43A0C29E}" srcId="{445A8DA7-2D1C-4F80-AD6F-03375C32197D}" destId="{3AC5BFA0-5700-4E18-A43F-2ED84E05ACF5}" srcOrd="1" destOrd="0" parTransId="{634E3DA4-47A6-44E7-8A1D-E70EE0586EF7}" sibTransId="{56AC15CE-9E8F-4FCA-A08B-300F3DDF9009}"/>
    <dgm:cxn modelId="{4B7C6503-B8C6-49D5-8C7A-F04C90828251}" type="presOf" srcId="{3AC5BFA0-5700-4E18-A43F-2ED84E05ACF5}" destId="{7810DE8F-4C62-4674-8398-925321E063AF}" srcOrd="0" destOrd="0" presId="urn:microsoft.com/office/officeart/2005/8/layout/cycle1"/>
    <dgm:cxn modelId="{43306EA4-825E-45B0-AE26-B60A0A527F9B}" type="presOf" srcId="{CC2B1578-FE2D-4DA6-AD8B-620B9252F61C}" destId="{39936C5B-FC6D-4303-A2CC-1574ACF6FFC7}" srcOrd="0" destOrd="0" presId="urn:microsoft.com/office/officeart/2005/8/layout/cycle1"/>
    <dgm:cxn modelId="{2E781391-7FB2-45B2-A435-F51A68015467}" type="presParOf" srcId="{FBEC9C66-EB6E-4DE2-8E5E-2C5E4835AB38}" destId="{E850CF5F-7A97-4576-A1FE-A83CD4F3C106}" srcOrd="0" destOrd="0" presId="urn:microsoft.com/office/officeart/2005/8/layout/cycle1"/>
    <dgm:cxn modelId="{36EF03D3-AECD-431B-8EE3-88BDC53983BA}" type="presParOf" srcId="{FBEC9C66-EB6E-4DE2-8E5E-2C5E4835AB38}" destId="{C214B223-6A67-45A4-8583-52B9F59B2A9A}" srcOrd="1" destOrd="0" presId="urn:microsoft.com/office/officeart/2005/8/layout/cycle1"/>
    <dgm:cxn modelId="{341AE3B0-CE14-48CB-9DC8-554DE27188F4}" type="presParOf" srcId="{FBEC9C66-EB6E-4DE2-8E5E-2C5E4835AB38}" destId="{10788E6C-4D6D-4F79-B144-6796A49376B7}" srcOrd="2" destOrd="0" presId="urn:microsoft.com/office/officeart/2005/8/layout/cycle1"/>
    <dgm:cxn modelId="{D9B35D74-3A42-43BB-A371-047C0B0A2861}" type="presParOf" srcId="{FBEC9C66-EB6E-4DE2-8E5E-2C5E4835AB38}" destId="{414DEB50-F59B-431F-B6C7-A8B5A62BE9F1}" srcOrd="3" destOrd="0" presId="urn:microsoft.com/office/officeart/2005/8/layout/cycle1"/>
    <dgm:cxn modelId="{7878AF0B-C863-4B0E-99D0-858723F82CD7}" type="presParOf" srcId="{FBEC9C66-EB6E-4DE2-8E5E-2C5E4835AB38}" destId="{7810DE8F-4C62-4674-8398-925321E063AF}" srcOrd="4" destOrd="0" presId="urn:microsoft.com/office/officeart/2005/8/layout/cycle1"/>
    <dgm:cxn modelId="{2517E90C-62FE-485A-A958-EB3202BECF93}" type="presParOf" srcId="{FBEC9C66-EB6E-4DE2-8E5E-2C5E4835AB38}" destId="{FFA22466-C4A2-438A-81B0-34BE42035424}" srcOrd="5" destOrd="0" presId="urn:microsoft.com/office/officeart/2005/8/layout/cycle1"/>
    <dgm:cxn modelId="{3DE9F3E4-CB8C-4E92-A145-853DBC0C624C}" type="presParOf" srcId="{FBEC9C66-EB6E-4DE2-8E5E-2C5E4835AB38}" destId="{BA6A26AA-3DC1-498A-8CAF-C3DCA108E844}" srcOrd="6" destOrd="0" presId="urn:microsoft.com/office/officeart/2005/8/layout/cycle1"/>
    <dgm:cxn modelId="{A7BC0741-3747-4BCB-B731-0CB046E113DA}" type="presParOf" srcId="{FBEC9C66-EB6E-4DE2-8E5E-2C5E4835AB38}" destId="{39936C5B-FC6D-4303-A2CC-1574ACF6FFC7}" srcOrd="7" destOrd="0" presId="urn:microsoft.com/office/officeart/2005/8/layout/cycle1"/>
    <dgm:cxn modelId="{D2BD0C0C-E715-45FF-A39F-5B2488C88342}" type="presParOf" srcId="{FBEC9C66-EB6E-4DE2-8E5E-2C5E4835AB38}" destId="{2EFEE230-EBA1-42E4-8FDE-A885A825F257}" srcOrd="8" destOrd="0" presId="urn:microsoft.com/office/officeart/2005/8/layout/cycle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214B223-6A67-45A4-8583-52B9F59B2A9A}">
      <dsp:nvSpPr>
        <dsp:cNvPr id="0" name=""/>
        <dsp:cNvSpPr/>
      </dsp:nvSpPr>
      <dsp:spPr>
        <a:xfrm>
          <a:off x="2987647" y="294970"/>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Think</a:t>
          </a:r>
          <a:endParaRPr lang="en-US" sz="3600" kern="1200" dirty="0"/>
        </a:p>
      </dsp:txBody>
      <dsp:txXfrm>
        <a:off x="2987647" y="294970"/>
        <a:ext cx="1501861" cy="1501861"/>
      </dsp:txXfrm>
    </dsp:sp>
    <dsp:sp modelId="{10788E6C-4D6D-4F79-B144-6796A49376B7}">
      <dsp:nvSpPr>
        <dsp:cNvPr id="0" name=""/>
        <dsp:cNvSpPr/>
      </dsp:nvSpPr>
      <dsp:spPr>
        <a:xfrm>
          <a:off x="701909" y="-28"/>
          <a:ext cx="3549180" cy="3549180"/>
        </a:xfrm>
        <a:prstGeom prst="circularArrow">
          <a:avLst>
            <a:gd name="adj1" fmla="val 8252"/>
            <a:gd name="adj2" fmla="val 576382"/>
            <a:gd name="adj3" fmla="val 2962642"/>
            <a:gd name="adj4" fmla="val 52535"/>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0DE8F-4C62-4674-8398-925321E063AF}">
      <dsp:nvSpPr>
        <dsp:cNvPr id="0" name=""/>
        <dsp:cNvSpPr/>
      </dsp:nvSpPr>
      <dsp:spPr>
        <a:xfrm>
          <a:off x="1725569" y="2480953"/>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Act</a:t>
          </a:r>
          <a:endParaRPr lang="en-US" sz="3600" kern="1200" dirty="0"/>
        </a:p>
      </dsp:txBody>
      <dsp:txXfrm>
        <a:off x="1725569" y="2480953"/>
        <a:ext cx="1501861" cy="1501861"/>
      </dsp:txXfrm>
    </dsp:sp>
    <dsp:sp modelId="{FFA22466-C4A2-438A-81B0-34BE42035424}">
      <dsp:nvSpPr>
        <dsp:cNvPr id="0" name=""/>
        <dsp:cNvSpPr/>
      </dsp:nvSpPr>
      <dsp:spPr>
        <a:xfrm>
          <a:off x="701909" y="-28"/>
          <a:ext cx="3549180" cy="3549180"/>
        </a:xfrm>
        <a:prstGeom prst="circularArrow">
          <a:avLst>
            <a:gd name="adj1" fmla="val 8252"/>
            <a:gd name="adj2" fmla="val 576382"/>
            <a:gd name="adj3" fmla="val 10171082"/>
            <a:gd name="adj4" fmla="val 7260976"/>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36C5B-FC6D-4303-A2CC-1574ACF6FFC7}">
      <dsp:nvSpPr>
        <dsp:cNvPr id="0" name=""/>
        <dsp:cNvSpPr/>
      </dsp:nvSpPr>
      <dsp:spPr>
        <a:xfrm>
          <a:off x="463491" y="294970"/>
          <a:ext cx="1501861" cy="150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Sense</a:t>
          </a:r>
          <a:endParaRPr lang="en-US" sz="3600" kern="1200" dirty="0"/>
        </a:p>
      </dsp:txBody>
      <dsp:txXfrm>
        <a:off x="463491" y="294970"/>
        <a:ext cx="1501861" cy="1501861"/>
      </dsp:txXfrm>
    </dsp:sp>
    <dsp:sp modelId="{2EFEE230-EBA1-42E4-8FDE-A885A825F257}">
      <dsp:nvSpPr>
        <dsp:cNvPr id="0" name=""/>
        <dsp:cNvSpPr/>
      </dsp:nvSpPr>
      <dsp:spPr>
        <a:xfrm>
          <a:off x="849307" y="53475"/>
          <a:ext cx="3254385" cy="3442173"/>
        </a:xfrm>
        <a:prstGeom prst="circularArrow">
          <a:avLst>
            <a:gd name="adj1" fmla="val 8252"/>
            <a:gd name="adj2" fmla="val 576382"/>
            <a:gd name="adj3" fmla="val 16855588"/>
            <a:gd name="adj4" fmla="val 14968030"/>
            <a:gd name="adj5" fmla="val 962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pPr/>
              <a:t>8/3/2013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pPr/>
              <a:t>‹#›</a:t>
            </a:fld>
            <a:endParaRPr lang="en-US"/>
          </a:p>
        </p:txBody>
      </p:sp>
    </p:spTree>
    <p:extLst>
      <p:ext uri="{BB962C8B-B14F-4D97-AF65-F5344CB8AC3E}">
        <p14:creationId xmlns:p14="http://schemas.microsoft.com/office/powerpoint/2010/main" xmlns=""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A*_search_algorith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A*_search_algorith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Presentation Title:</a:t>
            </a:r>
            <a:r>
              <a:rPr lang="en-US" sz="1200" kern="1200" dirty="0" smtClean="0">
                <a:solidFill>
                  <a:schemeClr val="tx1"/>
                </a:solidFill>
                <a:latin typeface="+mn-lt"/>
                <a:ea typeface="+mn-ea"/>
                <a:cs typeface="+mn-cs"/>
              </a:rPr>
              <a:t> Designing an Intelligent Navigation Algorithm with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Robotics </a:t>
            </a:r>
          </a:p>
          <a:p>
            <a:r>
              <a:rPr lang="en-US" sz="1200" b="1" kern="1200" dirty="0" smtClean="0">
                <a:solidFill>
                  <a:schemeClr val="tx1"/>
                </a:solidFill>
                <a:latin typeface="+mn-lt"/>
                <a:ea typeface="+mn-ea"/>
                <a:cs typeface="+mn-cs"/>
              </a:rPr>
              <a:t>Presentation Abstract:</a:t>
            </a:r>
            <a:r>
              <a:rPr lang="en-US" sz="1200" kern="1200" dirty="0" smtClean="0">
                <a:solidFill>
                  <a:schemeClr val="tx1"/>
                </a:solidFill>
                <a:latin typeface="+mn-lt"/>
                <a:ea typeface="+mn-ea"/>
                <a:cs typeface="+mn-cs"/>
              </a:rPr>
              <a:t> A discussion on implementing Robotic Navigation, Mobility, and Localization using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The presentation focuses on topics discussed in Peter </a:t>
            </a:r>
            <a:r>
              <a:rPr lang="en-US" sz="1200" kern="1200" dirty="0" err="1" smtClean="0">
                <a:solidFill>
                  <a:schemeClr val="tx1"/>
                </a:solidFill>
                <a:latin typeface="+mn-lt"/>
                <a:ea typeface="+mn-ea"/>
                <a:cs typeface="+mn-cs"/>
              </a:rPr>
              <a:t>Corke's</a:t>
            </a:r>
            <a:r>
              <a:rPr lang="en-US" sz="1200" kern="1200" dirty="0" smtClean="0">
                <a:solidFill>
                  <a:schemeClr val="tx1"/>
                </a:solidFill>
                <a:latin typeface="+mn-lt"/>
                <a:ea typeface="+mn-ea"/>
                <a:cs typeface="+mn-cs"/>
              </a:rPr>
              <a:t> Robotics, Vision &amp; Control that are solved using </a:t>
            </a:r>
            <a:r>
              <a:rPr lang="en-US" sz="1200" kern="1200" dirty="0" err="1" smtClean="0">
                <a:solidFill>
                  <a:schemeClr val="tx1"/>
                </a:solidFill>
                <a:latin typeface="+mn-lt"/>
                <a:ea typeface="+mn-ea"/>
                <a:cs typeface="+mn-cs"/>
              </a:rPr>
              <a:t>LabVIEW</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Algorithm</a:t>
            </a:r>
            <a:r>
              <a:rPr lang="en-US" baseline="0" dirty="0" smtClean="0"/>
              <a:t> </a:t>
            </a:r>
            <a:r>
              <a:rPr lang="en-US" dirty="0" smtClean="0"/>
              <a:t>Examples – </a:t>
            </a:r>
          </a:p>
          <a:p>
            <a:r>
              <a:rPr lang="en-US" dirty="0" smtClean="0"/>
              <a:t>*</a:t>
            </a:r>
            <a:r>
              <a:rPr lang="en-US" baseline="0" dirty="0" smtClean="0"/>
              <a:t>Line following</a:t>
            </a:r>
          </a:p>
          <a:p>
            <a:r>
              <a:rPr lang="en-US" baseline="0" dirty="0" smtClean="0"/>
              <a:t>*Heading toward a light – use a </a:t>
            </a:r>
            <a:r>
              <a:rPr lang="en-US" baseline="0" dirty="0" err="1" smtClean="0"/>
              <a:t>senseor</a:t>
            </a:r>
            <a:r>
              <a:rPr lang="en-US" baseline="0" dirty="0" smtClean="0"/>
              <a:t> to guide a vehicle toward a light source</a:t>
            </a:r>
          </a:p>
          <a:p>
            <a:r>
              <a:rPr lang="en-US" baseline="0" dirty="0" smtClean="0"/>
              <a:t>*Heading toward a sound – use sensors to guide the vehicle to a sound source. Following intensity</a:t>
            </a:r>
          </a:p>
          <a:p>
            <a:r>
              <a:rPr lang="en-US" baseline="0" dirty="0" smtClean="0"/>
              <a:t>*Wall follow – Follow a wall until you reach your goal</a:t>
            </a:r>
          </a:p>
          <a:p>
            <a:r>
              <a:rPr lang="en-US" baseline="0" dirty="0" smtClean="0"/>
              <a:t>*Bug1 - </a:t>
            </a:r>
          </a:p>
          <a:p>
            <a:r>
              <a:rPr lang="en-US" baseline="0" dirty="0" smtClean="0"/>
              <a:t>*Bug2 - </a:t>
            </a:r>
          </a:p>
          <a:p>
            <a:endParaRPr lang="en-US" baseline="0" dirty="0" smtClean="0"/>
          </a:p>
          <a:p>
            <a:r>
              <a:rPr lang="en-US" baseline="0" dirty="0" smtClean="0"/>
              <a:t>Physical Examples-</a:t>
            </a:r>
          </a:p>
          <a:p>
            <a:r>
              <a:rPr lang="en-US" baseline="0" dirty="0" smtClean="0"/>
              <a:t>*</a:t>
            </a:r>
            <a:r>
              <a:rPr lang="en-US" baseline="0" dirty="0" err="1" smtClean="0"/>
              <a:t>Roomba</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Braitenberg</a:t>
            </a:r>
            <a:r>
              <a:rPr lang="en-US" dirty="0" smtClean="0"/>
              <a:t> vehicles</a:t>
            </a:r>
            <a:r>
              <a:rPr lang="en-US" baseline="0" dirty="0" smtClean="0"/>
              <a:t> are a classification of autonomous vehicles that navigate simply based on </a:t>
            </a:r>
            <a:r>
              <a:rPr lang="en-US" baseline="0" dirty="0" err="1" smtClean="0"/>
              <a:t>sensorimotor</a:t>
            </a:r>
            <a:r>
              <a:rPr lang="en-US" baseline="0" dirty="0" smtClean="0"/>
              <a:t> behavior. The system stores no internal map of the environment it traverses but simply reacts to the intensity of sensor measurements. </a:t>
            </a:r>
          </a:p>
          <a:p>
            <a:endParaRPr lang="en-US" baseline="0" dirty="0" smtClean="0"/>
          </a:p>
          <a:p>
            <a:r>
              <a:rPr lang="en-US" baseline="0" dirty="0" smtClean="0"/>
              <a:t>A good example of this is a robot that searches for a light intensity, chemical concentration, or sound source.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second type of navigation technique is called map-based planning. Now, instead of only sensing and acting to reach our goal, we are planning as well.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Distance Transform –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distance transform, is a representation of the distance from the goal point to any other point on the map. The color gradient represents the total number of steps or distance to the goal.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&lt;button press for animation&gt;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helpful way to view the distance transform is to actually view the 3</a:t>
            </a:r>
            <a:r>
              <a:rPr lang="en-US" baseline="30000" dirty="0" smtClean="0"/>
              <a:t>rd</a:t>
            </a:r>
            <a:r>
              <a:rPr lang="en-US" baseline="0" dirty="0" smtClean="0"/>
              <a:t> dimensional gradient as transitioning in space as well as color. You can see that the path of least distance from the goal to any other point is also represented by moving down a hill.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Although a Distance Transform does give us solutions for every point on the grid, for larger grids this approach is very inefficient. This is because of the time needed in order to calculate a solution for every point on the entirety of the grid.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order to overcome the computational complexity with generating a solution for every cell on the grid, different algorithms have been developed for higher efficiency. </a:t>
            </a:r>
          </a:p>
          <a:p>
            <a:endParaRPr lang="en-US" baseline="0" dirty="0" smtClean="0"/>
          </a:p>
          <a:p>
            <a:r>
              <a:rPr lang="en-US" baseline="0" dirty="0" smtClean="0"/>
              <a:t>&lt;button press to make pictures appear&gt;</a:t>
            </a:r>
          </a:p>
          <a:p>
            <a:endParaRPr lang="en-US" baseline="0" dirty="0" smtClean="0"/>
          </a:p>
          <a:p>
            <a:r>
              <a:rPr lang="en-US" baseline="0" dirty="0" smtClean="0"/>
              <a:t>I wanted to give a quick overview of two example algorithms to show how they perform their calculations. Specifically we will look at </a:t>
            </a:r>
            <a:r>
              <a:rPr lang="en-US" baseline="0" dirty="0" err="1" smtClean="0"/>
              <a:t>Dijkstra’s</a:t>
            </a:r>
            <a:r>
              <a:rPr lang="en-US" baseline="0" dirty="0" smtClean="0"/>
              <a:t> and A*. </a:t>
            </a:r>
          </a:p>
          <a:p>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&lt;Had to add the gif’s on another slide because they gifs are loaded into memory and begin to step through once they are loaded into memory with the slide, regardless of whether or not they are visible&gt;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both cases the filled nodes represent explored sets and the unfilled nodes represent cells that remain to be explored.</a:t>
            </a:r>
          </a:p>
          <a:p>
            <a:endParaRPr lang="en-US" baseline="0" dirty="0" smtClean="0"/>
          </a:p>
          <a:p>
            <a:r>
              <a:rPr lang="en-US" baseline="0" dirty="0" err="1" smtClean="0"/>
              <a:t>Dijkstras</a:t>
            </a:r>
            <a:r>
              <a:rPr lang="en-US" baseline="0" dirty="0" smtClean="0"/>
              <a:t> algorithm works by uniformly exploring each node (uniform cost assumption) in a relatively circular pattern from the start point which is usually referred to as a propagating </a:t>
            </a:r>
            <a:r>
              <a:rPr lang="en-US" baseline="0" dirty="0" err="1" smtClean="0"/>
              <a:t>wavefront</a:t>
            </a:r>
            <a:r>
              <a:rPr lang="en-US" baseline="0" dirty="0" smtClean="0"/>
              <a:t>.</a:t>
            </a:r>
          </a:p>
          <a:p>
            <a:endParaRPr lang="en-US" baseline="0" dirty="0" smtClean="0"/>
          </a:p>
          <a:p>
            <a:r>
              <a:rPr lang="en-US" baseline="0" dirty="0" smtClean="0"/>
              <a:t>A* searches a bit different. It will first search in a straight path from the start node to the goal node. Upon hitting an obstacle, the algorithm then calculates alternative routes around the obstacle.</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Admissable</a:t>
            </a:r>
            <a:r>
              <a:rPr lang="en-US" dirty="0" smtClean="0"/>
              <a:t> =</a:t>
            </a:r>
            <a:r>
              <a:rPr lang="en-US" baseline="0" dirty="0" smtClean="0"/>
              <a:t> never overestimates the solution</a:t>
            </a:r>
          </a:p>
          <a:p>
            <a:endParaRPr lang="en-US" baseline="0" dirty="0" smtClean="0"/>
          </a:p>
          <a:p>
            <a:r>
              <a:rPr lang="en-US" dirty="0" smtClean="0"/>
              <a:t>Illustration of </a:t>
            </a:r>
            <a:r>
              <a:rPr lang="en-US" dirty="0" smtClean="0">
                <a:hlinkClick r:id="rId3" tooltip="w:A* search algorithm"/>
              </a:rPr>
              <a:t>weighted A* search</a:t>
            </a:r>
            <a:r>
              <a:rPr lang="en-US" dirty="0" smtClean="0"/>
              <a:t> with , for faster, but sub-optimal path planning.</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Admissable</a:t>
            </a:r>
            <a:r>
              <a:rPr lang="en-US" dirty="0" smtClean="0"/>
              <a:t> =</a:t>
            </a:r>
            <a:r>
              <a:rPr lang="en-US" baseline="0" dirty="0" smtClean="0"/>
              <a:t> never overestimates the solution</a:t>
            </a:r>
          </a:p>
          <a:p>
            <a:endParaRPr lang="en-US" baseline="0" dirty="0" smtClean="0"/>
          </a:p>
          <a:p>
            <a:r>
              <a:rPr lang="en-US" dirty="0" smtClean="0"/>
              <a:t>Illustration of </a:t>
            </a:r>
            <a:r>
              <a:rPr lang="en-US" dirty="0" smtClean="0">
                <a:hlinkClick r:id="rId3" tooltip="w:A* search algorithm"/>
              </a:rPr>
              <a:t>weighted A* search</a:t>
            </a:r>
            <a:r>
              <a:rPr lang="en-US" dirty="0" smtClean="0"/>
              <a:t> with , for faster, but sub-optimal path planning.</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key feature of D* is that it supports incremental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This is important if, while we are moving, we discover that the world is different to our map. If we discover that a route has a higher than expected cost or is completely blocked we can incrementally </a:t>
            </a:r>
            <a:r>
              <a:rPr lang="en-US" sz="1200" kern="1200" baseline="0" dirty="0" err="1" smtClean="0">
                <a:solidFill>
                  <a:schemeClr val="tx1"/>
                </a:solidFill>
                <a:latin typeface="+mn-lt"/>
                <a:ea typeface="+mn-ea"/>
                <a:cs typeface="+mn-cs"/>
              </a:rPr>
              <a:t>replan</a:t>
            </a:r>
            <a:r>
              <a:rPr lang="en-US" sz="1200" kern="1200" baseline="0" dirty="0" smtClean="0">
                <a:solidFill>
                  <a:schemeClr val="tx1"/>
                </a:solidFill>
                <a:latin typeface="+mn-lt"/>
                <a:ea typeface="+mn-ea"/>
                <a:cs typeface="+mn-cs"/>
              </a:rPr>
              <a:t> to find a better path. The incremental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has a lower computational cost than completely </a:t>
            </a:r>
            <a:r>
              <a:rPr lang="en-US" sz="1200" kern="1200" baseline="0" dirty="0" err="1" smtClean="0">
                <a:solidFill>
                  <a:schemeClr val="tx1"/>
                </a:solidFill>
                <a:latin typeface="+mn-lt"/>
                <a:ea typeface="+mn-ea"/>
                <a:cs typeface="+mn-cs"/>
              </a:rPr>
              <a:t>replanning</a:t>
            </a:r>
            <a:r>
              <a:rPr lang="en-US" sz="1200" kern="1200" baseline="0" dirty="0" smtClean="0">
                <a:solidFill>
                  <a:schemeClr val="tx1"/>
                </a:solidFill>
                <a:latin typeface="+mn-lt"/>
                <a:ea typeface="+mn-ea"/>
                <a:cs typeface="+mn-cs"/>
              </a:rPr>
              <a:t> as would be required using the distance transform method just discussed.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a:t>
            </a:r>
            <a:r>
              <a:rPr lang="en-US" baseline="0" dirty="0" smtClean="0"/>
              <a:t> myself.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**history</a:t>
            </a:r>
            <a:r>
              <a:rPr lang="en-US" baseline="0" dirty="0" smtClean="0"/>
              <a:t> of robotics</a:t>
            </a:r>
          </a:p>
          <a:p>
            <a:endParaRPr lang="en-US" baseline="0" dirty="0" smtClean="0"/>
          </a:p>
          <a:p>
            <a:r>
              <a:rPr lang="en-US" baseline="0" dirty="0" smtClean="0"/>
              <a:t>**focus on the challenges we currently face with robotics</a:t>
            </a:r>
            <a:endParaRPr lang="en-US" dirty="0" smtClean="0"/>
          </a:p>
          <a:p>
            <a:endParaRPr lang="en-US" dirty="0" smtClean="0"/>
          </a:p>
          <a:p>
            <a:r>
              <a:rPr lang="en-US" dirty="0" smtClean="0"/>
              <a:t>http://www.prweb.com/releases/service_robotics/professional_robots/prweb4240924.htm</a:t>
            </a:r>
          </a:p>
          <a:p>
            <a:r>
              <a:rPr lang="en-US" dirty="0" smtClean="0"/>
              <a:t>http://tommytoy.typepad.com/tommy-toy-pbt-consultin/2011/06/outlook-for-robotics-and-automation-for-2011-and-beyond-are-excellent-says-expert-.html</a:t>
            </a:r>
          </a:p>
          <a:p>
            <a:endParaRPr lang="en-US" dirty="0" smtClean="0"/>
          </a:p>
          <a:p>
            <a:r>
              <a:rPr lang="en-US" sz="1200" b="0" i="0" u="none" strike="noStrike" kern="1200" dirty="0" smtClean="0">
                <a:solidFill>
                  <a:schemeClr val="tx1"/>
                </a:solidFill>
                <a:effectLst/>
                <a:latin typeface="+mn-lt"/>
                <a:ea typeface="+mn-ea"/>
                <a:cs typeface="+mn-cs"/>
              </a:rPr>
              <a:t>1495</a:t>
            </a:r>
            <a:r>
              <a:rPr lang="en-US" sz="1200" b="0" i="0" u="none" strike="noStrike" kern="1200" baseline="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Leonardo de</a:t>
            </a:r>
            <a:r>
              <a:rPr lang="en-US" sz="1200" b="0" i="0" u="none" strike="noStrike" kern="1200" baseline="0" dirty="0" smtClean="0">
                <a:solidFill>
                  <a:schemeClr val="tx1"/>
                </a:solidFill>
                <a:effectLst/>
                <a:latin typeface="+mn-lt"/>
                <a:ea typeface="+mn-ea"/>
                <a:cs typeface="+mn-cs"/>
              </a:rPr>
              <a:t> Vinci</a:t>
            </a:r>
            <a:r>
              <a:rPr lang="en-US" dirty="0" smtClean="0"/>
              <a:t> Humanoid</a:t>
            </a:r>
          </a:p>
          <a:p>
            <a:r>
              <a:rPr lang="en-US" sz="1200" b="0" i="0" u="none" strike="noStrike" kern="1200" dirty="0" smtClean="0">
                <a:solidFill>
                  <a:schemeClr val="tx1"/>
                </a:solidFill>
                <a:effectLst/>
                <a:latin typeface="+mn-lt"/>
                <a:ea typeface="+mn-ea"/>
                <a:cs typeface="+mn-cs"/>
              </a:rPr>
              <a:t>1900</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r>
              <a:rPr lang="en-US" sz="1200" b="0" i="0" u="none" strike="noStrike" kern="1200" dirty="0" smtClean="0">
                <a:solidFill>
                  <a:schemeClr val="tx1"/>
                </a:solidFill>
                <a:effectLst/>
                <a:latin typeface="+mn-lt"/>
                <a:ea typeface="+mn-ea"/>
                <a:cs typeface="+mn-cs"/>
              </a:rPr>
              <a:t>Nikolai Tesla</a:t>
            </a:r>
            <a:r>
              <a:rPr lang="en-US" dirty="0" smtClean="0"/>
              <a:t> RC</a:t>
            </a:r>
          </a:p>
          <a:p>
            <a:r>
              <a:rPr lang="en-US" sz="1200" b="0" i="0" u="none" strike="noStrike" kern="1200" dirty="0" smtClean="0">
                <a:solidFill>
                  <a:schemeClr val="tx1"/>
                </a:solidFill>
                <a:effectLst/>
                <a:latin typeface="+mn-lt"/>
                <a:ea typeface="+mn-ea"/>
                <a:cs typeface="+mn-cs"/>
              </a:rPr>
              <a:t>1921</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ROBOT (forced </a:t>
            </a:r>
            <a:r>
              <a:rPr lang="en-US" sz="1200" b="0" i="0" u="none" strike="noStrike" kern="1200" dirty="0" err="1" smtClean="0">
                <a:solidFill>
                  <a:schemeClr val="tx1"/>
                </a:solidFill>
                <a:effectLst/>
                <a:latin typeface="+mn-lt"/>
                <a:ea typeface="+mn-ea"/>
                <a:cs typeface="+mn-cs"/>
              </a:rPr>
              <a:t>labour</a:t>
            </a:r>
            <a:r>
              <a:rPr lang="en-US" sz="1200" b="0" i="0" u="none" strike="noStrike" kern="1200" dirty="0" smtClean="0">
                <a:solidFill>
                  <a:schemeClr val="tx1"/>
                </a:solidFill>
                <a:effectLst/>
                <a:latin typeface="+mn-lt"/>
                <a:ea typeface="+mn-ea"/>
                <a:cs typeface="+mn-cs"/>
              </a:rPr>
              <a:t>)</a:t>
            </a:r>
            <a:r>
              <a:rPr lang="en-US" dirty="0" smtClean="0"/>
              <a:t> Czech</a:t>
            </a:r>
            <a:r>
              <a:rPr lang="en-US" baseline="0" dirty="0" smtClean="0"/>
              <a:t> </a:t>
            </a:r>
            <a:r>
              <a:rPr lang="en-US" baseline="0" dirty="0" err="1" smtClean="0"/>
              <a:t>Karel</a:t>
            </a:r>
            <a:r>
              <a:rPr lang="en-US" baseline="0" dirty="0" smtClean="0"/>
              <a:t> Capek</a:t>
            </a:r>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many of you I’m sure</a:t>
            </a:r>
            <a:r>
              <a:rPr lang="en-US" baseline="0" dirty="0" smtClean="0"/>
              <a:t> are aware, our flagship software </a:t>
            </a:r>
            <a:r>
              <a:rPr lang="en-US" baseline="0" dirty="0" err="1" smtClean="0"/>
              <a:t>LabVIEW</a:t>
            </a:r>
            <a:r>
              <a:rPr lang="en-US" baseline="0" dirty="0" smtClean="0"/>
              <a:t> has enabled engineers to overcome many challenging tasks</a:t>
            </a:r>
          </a:p>
          <a:p>
            <a:r>
              <a:rPr lang="en-US" baseline="0" dirty="0" smtClean="0"/>
              <a:t>- The </a:t>
            </a:r>
            <a:r>
              <a:rPr lang="en-US" baseline="0" dirty="0" err="1" smtClean="0"/>
              <a:t>LabVIEW</a:t>
            </a:r>
            <a:r>
              <a:rPr lang="en-US" baseline="0" dirty="0" smtClean="0"/>
              <a:t> Robotics toolkit, specifically, has introduced IP that helps make robotic integration with software even easier</a:t>
            </a:r>
          </a:p>
          <a:p>
            <a:pPr>
              <a:buFontTx/>
              <a:buChar char="-"/>
            </a:pPr>
            <a:r>
              <a:rPr lang="en-US" baseline="0" dirty="0" smtClean="0"/>
              <a:t>However, no matter how many powerful tools you have in the shed, it doesn’t mean you know how to best take advantage of them.</a:t>
            </a:r>
          </a:p>
          <a:p>
            <a:endParaRPr lang="en-US" baseline="0" dirty="0" smtClean="0"/>
          </a:p>
          <a:p>
            <a:r>
              <a:rPr lang="en-US" baseline="0" dirty="0" smtClean="0"/>
              <a:t>------------</a:t>
            </a:r>
            <a:endParaRPr lang="en-US" dirty="0" smtClean="0"/>
          </a:p>
          <a:p>
            <a:endParaRPr lang="en-US" dirty="0" smtClean="0"/>
          </a:p>
          <a:p>
            <a:r>
              <a:rPr lang="en-US" dirty="0" smtClean="0"/>
              <a:t>Within </a:t>
            </a:r>
            <a:r>
              <a:rPr lang="en-US" dirty="0" err="1" smtClean="0"/>
              <a:t>LabVIEW</a:t>
            </a:r>
            <a:r>
              <a:rPr lang="en-US" dirty="0" smtClean="0"/>
              <a:t>,</a:t>
            </a:r>
            <a:r>
              <a:rPr lang="en-US" baseline="0" dirty="0" smtClean="0"/>
              <a:t> there is a specialized toolkit called the </a:t>
            </a:r>
            <a:r>
              <a:rPr lang="en-US" baseline="0" dirty="0" err="1" smtClean="0"/>
              <a:t>LabVIEW</a:t>
            </a:r>
            <a:r>
              <a:rPr lang="en-US" baseline="0" dirty="0" smtClean="0"/>
              <a:t> Robotics Module.</a:t>
            </a:r>
          </a:p>
          <a:p>
            <a:r>
              <a:rPr lang="en-US" baseline="0" dirty="0" smtClean="0"/>
              <a:t>It follows the same graphical system design framework so if you know </a:t>
            </a:r>
            <a:r>
              <a:rPr lang="en-US" baseline="0" dirty="0" err="1" smtClean="0"/>
              <a:t>LabVIEW</a:t>
            </a:r>
            <a:r>
              <a:rPr lang="en-US" baseline="0" dirty="0" smtClean="0"/>
              <a:t> already, you will be able to utilize this module immediately. </a:t>
            </a:r>
          </a:p>
          <a:p>
            <a:r>
              <a:rPr lang="en-US" baseline="0" dirty="0" smtClean="0"/>
              <a:t>It allows integration with text-based algorithm/language such as .m files, but what makes the Robotics Module unique is the following features.</a:t>
            </a:r>
          </a:p>
          <a:p>
            <a:pPr marL="228600" indent="-228600">
              <a:buAutoNum type="arabicPeriod"/>
            </a:pPr>
            <a:r>
              <a:rPr lang="en-US" baseline="0" dirty="0" smtClean="0"/>
              <a:t>It contains various IP for autonomous navigation, steering, and kinematics. In fact, we work with Prof. Peter </a:t>
            </a:r>
            <a:r>
              <a:rPr lang="en-US" baseline="0" dirty="0" err="1" smtClean="0"/>
              <a:t>Corke</a:t>
            </a:r>
            <a:r>
              <a:rPr lang="en-US" baseline="0" dirty="0" smtClean="0"/>
              <a:t> and integrate his robotics toolbox into </a:t>
            </a:r>
            <a:r>
              <a:rPr lang="en-US" baseline="0" dirty="0" err="1" smtClean="0"/>
              <a:t>LabVIEW</a:t>
            </a:r>
            <a:endParaRPr lang="en-US" baseline="0" dirty="0" smtClean="0"/>
          </a:p>
          <a:p>
            <a:pPr marL="228600" indent="-228600">
              <a:buAutoNum type="arabicPeriod"/>
            </a:pPr>
            <a:r>
              <a:rPr lang="en-US" baseline="0" dirty="0" smtClean="0"/>
              <a:t>It provides drivers for various sensors and actuators to help to get started with your application. These drivers are very unique and we will talk more about them in a little bit.</a:t>
            </a:r>
          </a:p>
          <a:p>
            <a:pPr marL="0" indent="0">
              <a:buNone/>
            </a:pPr>
            <a:r>
              <a:rPr lang="en-US" baseline="0" dirty="0" smtClean="0"/>
              <a:t>Of course, everything that you’ve developed can be deployed to Real-time and FPGA embedded hardware</a:t>
            </a:r>
          </a:p>
          <a:p>
            <a:pPr marL="0" indent="0">
              <a:buNone/>
            </a:pPr>
            <a:r>
              <a:rPr lang="en-US" baseline="0" dirty="0" smtClean="0"/>
              <a:t>3. Lastly, with </a:t>
            </a:r>
            <a:r>
              <a:rPr lang="en-US" baseline="0" dirty="0" err="1" smtClean="0"/>
              <a:t>LabVIEW</a:t>
            </a:r>
            <a:r>
              <a:rPr lang="en-US" baseline="0" dirty="0" smtClean="0"/>
              <a:t> Robotics 2012, we introduced the Robotics Simulator that allows you to import your CAD model and create dynamic </a:t>
            </a:r>
            <a:r>
              <a:rPr lang="en-US" baseline="0" dirty="0" err="1" smtClean="0"/>
              <a:t>simlation</a:t>
            </a:r>
            <a:r>
              <a:rPr lang="en-US" baseline="0" dirty="0" smtClean="0"/>
              <a:t> of your robotics system. You can modify the environment and see how robust your algorithm is in different scenarios.</a:t>
            </a:r>
          </a:p>
          <a:p>
            <a:pPr marL="0" inden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a:t>
            </a:fld>
            <a:endParaRPr lang="en-US"/>
          </a:p>
        </p:txBody>
      </p:sp>
    </p:spTree>
    <p:extLst>
      <p:ext uri="{BB962C8B-B14F-4D97-AF65-F5344CB8AC3E}">
        <p14:creationId xmlns:p14="http://schemas.microsoft.com/office/powerpoint/2010/main" xmlns="" val="159409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baseline="0" dirty="0" smtClean="0"/>
              <a:t>So, how is it that you approach these challenges and best utilize your tools? Well, you must first have a fundamental understanding of the task at hand. </a:t>
            </a:r>
          </a:p>
          <a:p>
            <a:pPr>
              <a:buFontTx/>
              <a:buChar char="-"/>
            </a:pPr>
            <a:endParaRPr lang="en-US" baseline="0" dirty="0" smtClean="0"/>
          </a:p>
          <a:p>
            <a:pPr>
              <a:buFontTx/>
              <a:buChar char="-"/>
            </a:pPr>
            <a:r>
              <a:rPr lang="en-US" baseline="0" dirty="0" smtClean="0"/>
              <a:t>Peter </a:t>
            </a:r>
            <a:r>
              <a:rPr lang="en-US" baseline="0" dirty="0" err="1" smtClean="0"/>
              <a:t>Corkes</a:t>
            </a:r>
            <a:r>
              <a:rPr lang="en-US" baseline="0" dirty="0" smtClean="0"/>
              <a:t> </a:t>
            </a:r>
            <a:r>
              <a:rPr lang="en-US" baseline="0" dirty="0" smtClean="0"/>
              <a:t>Robotics, Vision and Control textbook is a leading resource in the field of robotics. One of the major strengths of </a:t>
            </a:r>
            <a:r>
              <a:rPr lang="en-US" baseline="0" dirty="0" err="1" smtClean="0"/>
              <a:t>Corkes</a:t>
            </a:r>
            <a:r>
              <a:rPr lang="en-US" baseline="0" dirty="0" smtClean="0"/>
              <a:t> RVC is that it not only discusses theory but it also focuses heavily on real world considerations and implementation. </a:t>
            </a:r>
          </a:p>
          <a:p>
            <a:pPr>
              <a:buFontTx/>
              <a:buChar char="-"/>
            </a:pPr>
            <a:endParaRPr lang="en-US" baseline="0" dirty="0" smtClean="0"/>
          </a:p>
          <a:p>
            <a:pPr>
              <a:buFontTx/>
              <a:buChar char="-"/>
            </a:pPr>
            <a:r>
              <a:rPr lang="en-US" baseline="0" dirty="0" smtClean="0"/>
              <a:t>http://staff.qut.edu.au/staff/corkep/</a:t>
            </a:r>
          </a:p>
        </p:txBody>
      </p:sp>
      <p:sp>
        <p:nvSpPr>
          <p:cNvPr id="4" name="Slide Number Placeholder 3"/>
          <p:cNvSpPr>
            <a:spLocks noGrp="1"/>
          </p:cNvSpPr>
          <p:nvPr>
            <p:ph type="sldNum" sz="quarter" idx="10"/>
          </p:nvPr>
        </p:nvSpPr>
        <p:spPr/>
        <p:txBody>
          <a:bodyPr/>
          <a:lstStyle/>
          <a:p>
            <a:fld id="{29B424A6-7593-2C46-9CCA-8596FB18DBBE}"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Our</a:t>
            </a:r>
            <a:r>
              <a:rPr lang="en-US" baseline="0" dirty="0" smtClean="0"/>
              <a:t> goal is to marry the two components together. </a:t>
            </a:r>
          </a:p>
          <a:p>
            <a:endParaRPr lang="en-US" baseline="0" dirty="0" smtClean="0"/>
          </a:p>
          <a:p>
            <a:pPr>
              <a:buFontTx/>
              <a:buChar char="-"/>
            </a:pPr>
            <a:r>
              <a:rPr lang="en-US" baseline="0" dirty="0" smtClean="0"/>
              <a:t>Take the pragmatic approach that RVC provides and show how </a:t>
            </a:r>
            <a:r>
              <a:rPr lang="en-US" baseline="0" dirty="0" err="1" smtClean="0"/>
              <a:t>LabVIEW</a:t>
            </a:r>
            <a:r>
              <a:rPr lang="en-US" baseline="0" dirty="0" smtClean="0"/>
              <a:t> can be used as a tool to solve complex robotics problems. </a:t>
            </a:r>
          </a:p>
          <a:p>
            <a:pPr>
              <a:buFontTx/>
              <a:buChar char="-"/>
            </a:pPr>
            <a:endParaRPr lang="en-US" baseline="0" dirty="0" smtClean="0"/>
          </a:p>
          <a:p>
            <a:pPr>
              <a:buFontTx/>
              <a:buNone/>
            </a:pPr>
            <a:r>
              <a:rPr lang="en-US" baseline="0" dirty="0" smtClean="0"/>
              <a:t>&lt;button press for animation&gt;</a:t>
            </a:r>
          </a:p>
          <a:p>
            <a:endParaRPr lang="en-US" baseline="0" dirty="0" smtClean="0"/>
          </a:p>
          <a:p>
            <a:r>
              <a:rPr lang="en-US" baseline="0" dirty="0" smtClean="0"/>
              <a:t>- Together, these resources will help prepare scientists and engineers to approach the grand challenges that we face in robotics. </a:t>
            </a:r>
          </a:p>
          <a:p>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So what is our approach and what do we plan to develop?</a:t>
            </a:r>
          </a:p>
          <a:p>
            <a:pPr>
              <a:buFontTx/>
              <a:buChar char="-"/>
            </a:pPr>
            <a:endParaRPr lang="en-US" dirty="0" smtClean="0"/>
          </a:p>
          <a:p>
            <a:pPr>
              <a:buFontTx/>
              <a:buChar char="-"/>
            </a:pP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RVC covers a wide</a:t>
            </a:r>
            <a:r>
              <a:rPr lang="en-US" baseline="0" dirty="0" smtClean="0"/>
              <a:t> range of topics. </a:t>
            </a:r>
          </a:p>
          <a:p>
            <a:endParaRPr lang="en-US" baseline="0" dirty="0" smtClean="0"/>
          </a:p>
          <a:p>
            <a:pPr>
              <a:buFontTx/>
              <a:buChar char="-"/>
            </a:pPr>
            <a:r>
              <a:rPr lang="en-US" baseline="0" dirty="0" smtClean="0"/>
              <a:t> However, today I want to focus specifically on the Navigation section. First I will walk through the theory and techniques presented in the book, and then show you how we then implement the discussed algorithms in </a:t>
            </a:r>
            <a:r>
              <a:rPr lang="en-US" baseline="0" dirty="0" err="1" smtClean="0"/>
              <a:t>LabVIEW</a:t>
            </a:r>
            <a:r>
              <a:rPr lang="en-US" baseline="0" dirty="0" smtClean="0"/>
              <a:t>. </a:t>
            </a:r>
          </a:p>
          <a:p>
            <a:pPr>
              <a:buFontTx/>
              <a:buChar char="-"/>
            </a:pPr>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natural</a:t>
            </a:r>
            <a:r>
              <a:rPr lang="en-US" baseline="0" dirty="0" smtClean="0"/>
              <a:t> for us to approach navigation from a human perspective. We build maps, landmarks, signs and carry references to the world around us. However, in robotics this technique </a:t>
            </a:r>
          </a:p>
          <a:p>
            <a:endParaRPr lang="en-US" dirty="0" smtClean="0"/>
          </a:p>
          <a:p>
            <a:r>
              <a:rPr lang="en-US" dirty="0" smtClean="0"/>
              <a:t>Navigation</a:t>
            </a:r>
            <a:r>
              <a:rPr lang="en-US" baseline="0" dirty="0" smtClean="0"/>
              <a:t> for robots does not match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96356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7"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9455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24997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xmlns="" val="1172057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xmlns="" val="2609444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3105942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591873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8"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68965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xmlns="" val="41874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xmlns="" val="310512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5421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478332" y="1121384"/>
            <a:ext cx="8165605"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35915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78333" y="1124712"/>
            <a:ext cx="4028178"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24712"/>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0805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31507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1814470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xmlns="" val="373870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65552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45031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78333"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946048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78333"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2562527116"/>
      </p:ext>
    </p:extLst>
  </p:cSld>
  <p:clrMap bg1="lt1" tx1="dk1" bg2="lt2" tx2="dk2" accent1="accent1" accent2="accent2" accent3="accent3" accent4="accent4" accent5="accent5" accent6="accent6" hlink="hlink" folHlink="folHlink"/>
  <p:sldLayoutIdLst>
    <p:sldLayoutId id="2147483660" r:id="rId1"/>
    <p:sldLayoutId id="2147483656" r:id="rId2"/>
    <p:sldLayoutId id="2147483650" r:id="rId3"/>
    <p:sldLayoutId id="2147483652" r:id="rId4"/>
    <p:sldLayoutId id="2147483681" r:id="rId5"/>
    <p:sldLayoutId id="2147483655"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78332" y="1121384"/>
            <a:ext cx="8165605"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5695105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8" r:id="rId4"/>
    <p:sldLayoutId id="2147483683" r:id="rId5"/>
    <p:sldLayoutId id="214748368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4.gi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14.jpe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hart" Target="../charts/chart1.xm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e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10520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5" y="142829"/>
            <a:ext cx="8468587" cy="964092"/>
          </a:xfrm>
        </p:spPr>
        <p:txBody>
          <a:bodyPr>
            <a:normAutofit/>
          </a:bodyPr>
          <a:lstStyle/>
          <a:p>
            <a:r>
              <a:rPr lang="en-US" dirty="0" err="1" smtClean="0"/>
              <a:t>Todays</a:t>
            </a:r>
            <a:r>
              <a:rPr lang="en-US" dirty="0" smtClean="0"/>
              <a:t> </a:t>
            </a:r>
            <a:r>
              <a:rPr lang="en-US" dirty="0" smtClean="0"/>
              <a:t>Session Topic</a:t>
            </a:r>
            <a:endParaRPr lang="en-US" dirty="0"/>
          </a:p>
        </p:txBody>
      </p:sp>
      <p:sp>
        <p:nvSpPr>
          <p:cNvPr id="3" name="Content Placeholder 2"/>
          <p:cNvSpPr>
            <a:spLocks noGrp="1"/>
          </p:cNvSpPr>
          <p:nvPr>
            <p:ph idx="1"/>
          </p:nvPr>
        </p:nvSpPr>
        <p:spPr/>
        <p:txBody>
          <a:bodyPr/>
          <a:lstStyle/>
          <a:p>
            <a:r>
              <a:rPr lang="en-US" dirty="0" smtClean="0"/>
              <a:t>RVC Content</a:t>
            </a:r>
          </a:p>
          <a:p>
            <a:pPr marL="913519" lvl="1" indent="-457200">
              <a:buFont typeface="+mj-lt"/>
              <a:buAutoNum type="arabicPeriod"/>
            </a:pPr>
            <a:r>
              <a:rPr lang="en-US" dirty="0" smtClean="0"/>
              <a:t>Introduction</a:t>
            </a:r>
          </a:p>
          <a:p>
            <a:pPr marL="913519" lvl="1" indent="-457200">
              <a:buFont typeface="+mj-lt"/>
              <a:buAutoNum type="arabicPeriod"/>
            </a:pPr>
            <a:r>
              <a:rPr lang="en-US" dirty="0" smtClean="0"/>
              <a:t>Position / Orientation</a:t>
            </a:r>
          </a:p>
          <a:p>
            <a:pPr marL="913519" lvl="1" indent="-457200">
              <a:buFont typeface="+mj-lt"/>
              <a:buAutoNum type="arabicPeriod"/>
            </a:pPr>
            <a:r>
              <a:rPr lang="en-US" dirty="0" smtClean="0"/>
              <a:t>Time and Motion</a:t>
            </a:r>
          </a:p>
          <a:p>
            <a:pPr marL="913519" lvl="1" indent="-457200">
              <a:buFont typeface="+mj-lt"/>
              <a:buAutoNum type="arabicPeriod"/>
            </a:pPr>
            <a:r>
              <a:rPr lang="en-US" dirty="0" smtClean="0"/>
              <a:t>Mobile Vehicles</a:t>
            </a:r>
          </a:p>
          <a:p>
            <a:pPr marL="913519" lvl="1" indent="-457200">
              <a:buFont typeface="+mj-lt"/>
              <a:buAutoNum type="arabicPeriod"/>
            </a:pPr>
            <a:r>
              <a:rPr lang="en-US" dirty="0" smtClean="0"/>
              <a:t>Navigation</a:t>
            </a:r>
          </a:p>
          <a:p>
            <a:pPr marL="913519" lvl="1" indent="-457200">
              <a:buFont typeface="+mj-lt"/>
              <a:buAutoNum type="arabicPeriod"/>
            </a:pPr>
            <a:r>
              <a:rPr lang="en-US" dirty="0" smtClean="0"/>
              <a:t>Localization</a:t>
            </a:r>
          </a:p>
          <a:p>
            <a:pPr lvl="1"/>
            <a:endParaRPr lang="en-US" dirty="0" smtClean="0"/>
          </a:p>
          <a:p>
            <a:pPr lvl="1"/>
            <a:endParaRPr lang="en-US" dirty="0" smtClean="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Robotic Navigation</a:t>
            </a:r>
            <a:endParaRPr lang="en-US" dirty="0"/>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3583616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for </a:t>
            </a:r>
            <a:r>
              <a:rPr lang="en-US" dirty="0" smtClean="0"/>
              <a:t>Mobile </a:t>
            </a:r>
            <a:r>
              <a:rPr lang="en-US" dirty="0" smtClean="0"/>
              <a:t>Robots</a:t>
            </a:r>
            <a:endParaRPr lang="en-US" dirty="0"/>
          </a:p>
        </p:txBody>
      </p:sp>
      <p:sp>
        <p:nvSpPr>
          <p:cNvPr id="3" name="Content Placeholder 2"/>
          <p:cNvSpPr>
            <a:spLocks noGrp="1"/>
          </p:cNvSpPr>
          <p:nvPr>
            <p:ph idx="1"/>
          </p:nvPr>
        </p:nvSpPr>
        <p:spPr/>
        <p:txBody>
          <a:bodyPr>
            <a:normAutofit/>
          </a:bodyPr>
          <a:lstStyle/>
          <a:p>
            <a:pPr>
              <a:buNone/>
            </a:pPr>
            <a:r>
              <a:rPr lang="en-US" dirty="0" smtClean="0"/>
              <a:t>“the process of directing a vehicle so as to reach the intended destination”</a:t>
            </a:r>
          </a:p>
          <a:p>
            <a:pPr>
              <a:buNone/>
            </a:pPr>
            <a:r>
              <a:rPr lang="en-US" dirty="0" smtClean="0"/>
              <a:t>	</a:t>
            </a:r>
            <a:r>
              <a:rPr lang="en-US" dirty="0" smtClean="0"/>
              <a:t>- IEEE Standard 172-1983</a:t>
            </a:r>
            <a:endParaRPr lang="en-US" dirty="0" smtClean="0"/>
          </a:p>
          <a:p>
            <a:pPr lvl="1">
              <a:buNone/>
            </a:pPr>
            <a:endParaRPr lang="en-US" dirty="0" smtClean="0"/>
          </a:p>
        </p:txBody>
      </p:sp>
      <p:grpSp>
        <p:nvGrpSpPr>
          <p:cNvPr id="4" name="Group 3"/>
          <p:cNvGrpSpPr/>
          <p:nvPr/>
        </p:nvGrpSpPr>
        <p:grpSpPr>
          <a:xfrm>
            <a:off x="1999990" y="2582015"/>
            <a:ext cx="4953000" cy="3984664"/>
            <a:chOff x="413928" y="909789"/>
            <a:chExt cx="8614611" cy="5601903"/>
          </a:xfrm>
        </p:grpSpPr>
        <p:pic>
          <p:nvPicPr>
            <p:cNvPr id="5" name="Picture 4" descr="http://sine.ni.com/cms/images/casestudies/rocky.jpg"/>
            <p:cNvPicPr>
              <a:picLocks noChangeAspect="1" noChangeArrowheads="1"/>
            </p:cNvPicPr>
            <p:nvPr/>
          </p:nvPicPr>
          <p:blipFill>
            <a:blip r:embed="rId3" cstate="print"/>
            <a:srcRect/>
            <a:stretch>
              <a:fillRect/>
            </a:stretch>
          </p:blipFill>
          <p:spPr bwMode="auto">
            <a:xfrm>
              <a:off x="3258320" y="2291938"/>
              <a:ext cx="2871820" cy="2133682"/>
            </a:xfrm>
            <a:prstGeom prst="rect">
              <a:avLst/>
            </a:prstGeom>
            <a:noFill/>
          </p:spPr>
        </p:pic>
        <p:graphicFrame>
          <p:nvGraphicFramePr>
            <p:cNvPr id="6" name="Diagram 5"/>
            <p:cNvGraphicFramePr/>
            <p:nvPr>
              <p:extLst>
                <p:ext uri="{D42A27DB-BD31-4B8C-83A1-F6EECF244321}">
                  <p14:modId xmlns:p14="http://schemas.microsoft.com/office/powerpoint/2010/main" xmlns="" val="722951351"/>
                </p:ext>
              </p:extLst>
            </p:nvPr>
          </p:nvGraphicFramePr>
          <p:xfrm>
            <a:off x="413928" y="909789"/>
            <a:ext cx="8614611" cy="56019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Reactive</a:t>
            </a:r>
            <a:endParaRPr lang="en-US" dirty="0"/>
          </a:p>
        </p:txBody>
      </p:sp>
      <p:sp>
        <p:nvSpPr>
          <p:cNvPr id="3" name="Content Placeholder 2"/>
          <p:cNvSpPr>
            <a:spLocks noGrp="1"/>
          </p:cNvSpPr>
          <p:nvPr>
            <p:ph idx="1"/>
          </p:nvPr>
        </p:nvSpPr>
        <p:spPr/>
        <p:txBody>
          <a:bodyPr/>
          <a:lstStyle/>
          <a:p>
            <a:r>
              <a:rPr lang="en-US" dirty="0" smtClean="0"/>
              <a:t>Reactive Navigation</a:t>
            </a:r>
          </a:p>
          <a:p>
            <a:pPr lvl="1">
              <a:buNone/>
            </a:pPr>
            <a:r>
              <a:rPr lang="en-US" dirty="0" smtClean="0"/>
              <a:t>“a goal oriented machine that can sense, </a:t>
            </a:r>
            <a:r>
              <a:rPr lang="en-US" strike="sngStrike" dirty="0" smtClean="0"/>
              <a:t>plan</a:t>
            </a:r>
            <a:r>
              <a:rPr lang="en-US" dirty="0" smtClean="0"/>
              <a:t> and act”</a:t>
            </a:r>
          </a:p>
          <a:p>
            <a:endParaRPr lang="en-US" dirty="0" smtClean="0"/>
          </a:p>
          <a:p>
            <a:r>
              <a:rPr lang="en-US" dirty="0" smtClean="0"/>
              <a:t>Algorithms Examples:</a:t>
            </a:r>
            <a:endParaRPr lang="en-US" dirty="0" smtClean="0"/>
          </a:p>
          <a:p>
            <a:pPr lvl="1"/>
            <a:r>
              <a:rPr lang="en-US" dirty="0" smtClean="0"/>
              <a:t>Bug1</a:t>
            </a:r>
          </a:p>
          <a:p>
            <a:pPr lvl="1"/>
            <a:r>
              <a:rPr lang="en-US" dirty="0" smtClean="0">
                <a:solidFill>
                  <a:srgbClr val="0066A0"/>
                </a:solidFill>
              </a:rPr>
              <a:t>Bug2</a:t>
            </a:r>
          </a:p>
          <a:p>
            <a:pPr lvl="1"/>
            <a:r>
              <a:rPr lang="en-US" dirty="0" smtClean="0">
                <a:solidFill>
                  <a:srgbClr val="0066A0"/>
                </a:solidFill>
              </a:rPr>
              <a:t>Heading toward light</a:t>
            </a:r>
          </a:p>
          <a:p>
            <a:pPr lvl="1"/>
            <a:r>
              <a:rPr lang="en-US" dirty="0" smtClean="0"/>
              <a:t>Line follow</a:t>
            </a:r>
          </a:p>
          <a:p>
            <a:pPr lvl="1"/>
            <a:r>
              <a:rPr lang="en-US" dirty="0" smtClean="0"/>
              <a:t>Wall follow</a:t>
            </a:r>
          </a:p>
          <a:p>
            <a:endParaRPr lang="en-US" dirty="0" smtClean="0"/>
          </a:p>
        </p:txBody>
      </p:sp>
      <p:pic>
        <p:nvPicPr>
          <p:cNvPr id="4098" name="Picture 2"/>
          <p:cNvPicPr>
            <a:picLocks noChangeAspect="1" noChangeArrowheads="1"/>
          </p:cNvPicPr>
          <p:nvPr/>
        </p:nvPicPr>
        <p:blipFill>
          <a:blip r:embed="rId3"/>
          <a:srcRect/>
          <a:stretch>
            <a:fillRect/>
          </a:stretch>
        </p:blipFill>
        <p:spPr bwMode="auto">
          <a:xfrm>
            <a:off x="4424934" y="2578608"/>
            <a:ext cx="3805586" cy="2670048"/>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Reactive </a:t>
            </a:r>
            <a:r>
              <a:rPr lang="en-US" dirty="0" smtClean="0"/>
              <a:t>example</a:t>
            </a:r>
            <a:endParaRPr lang="en-US" dirty="0"/>
          </a:p>
        </p:txBody>
      </p:sp>
      <p:sp>
        <p:nvSpPr>
          <p:cNvPr id="3" name="Content Placeholder 2"/>
          <p:cNvSpPr>
            <a:spLocks noGrp="1"/>
          </p:cNvSpPr>
          <p:nvPr>
            <p:ph idx="1"/>
          </p:nvPr>
        </p:nvSpPr>
        <p:spPr/>
        <p:txBody>
          <a:bodyPr/>
          <a:lstStyle/>
          <a:p>
            <a:r>
              <a:rPr lang="en-US" dirty="0" err="1" smtClean="0"/>
              <a:t>Braitenberg</a:t>
            </a:r>
            <a:r>
              <a:rPr lang="en-US" dirty="0" smtClean="0"/>
              <a:t> Vehicles</a:t>
            </a:r>
          </a:p>
          <a:p>
            <a:pPr lvl="1"/>
            <a:r>
              <a:rPr lang="en-US" dirty="0" smtClean="0"/>
              <a:t>Direct connection between sensor and motor</a:t>
            </a:r>
          </a:p>
          <a:p>
            <a:pPr lvl="1"/>
            <a:r>
              <a:rPr lang="en-US" dirty="0" smtClean="0"/>
              <a:t>No internal map or planning</a:t>
            </a:r>
            <a:endParaRPr lang="en-US" dirty="0" smtClean="0"/>
          </a:p>
        </p:txBody>
      </p:sp>
      <p:pic>
        <p:nvPicPr>
          <p:cNvPr id="5122" name="Picture 2"/>
          <p:cNvPicPr>
            <a:picLocks noChangeAspect="1" noChangeArrowheads="1"/>
          </p:cNvPicPr>
          <p:nvPr/>
        </p:nvPicPr>
        <p:blipFill>
          <a:blip r:embed="rId3"/>
          <a:srcRect/>
          <a:stretch>
            <a:fillRect/>
          </a:stretch>
        </p:blipFill>
        <p:spPr bwMode="auto">
          <a:xfrm>
            <a:off x="4422714" y="2586345"/>
            <a:ext cx="3687223" cy="2935224"/>
          </a:xfrm>
          <a:prstGeom prst="rect">
            <a:avLst/>
          </a:prstGeom>
          <a:noFill/>
          <a:ln w="9525">
            <a:noFill/>
            <a:miter lim="800000"/>
            <a:headEnd/>
            <a:tailEnd/>
          </a:ln>
        </p:spPr>
      </p:pic>
      <p:pic>
        <p:nvPicPr>
          <p:cNvPr id="5126" name="Picture 6"/>
          <p:cNvPicPr>
            <a:picLocks noChangeAspect="1" noChangeArrowheads="1"/>
          </p:cNvPicPr>
          <p:nvPr/>
        </p:nvPicPr>
        <p:blipFill>
          <a:blip r:embed="rId4"/>
          <a:srcRect/>
          <a:stretch>
            <a:fillRect/>
          </a:stretch>
        </p:blipFill>
        <p:spPr bwMode="auto">
          <a:xfrm>
            <a:off x="606670" y="4254012"/>
            <a:ext cx="2154115" cy="359019"/>
          </a:xfrm>
          <a:prstGeom prst="rect">
            <a:avLst/>
          </a:prstGeom>
          <a:noFill/>
          <a:ln w="9525">
            <a:noFill/>
            <a:miter lim="800000"/>
            <a:headEnd/>
            <a:tailEnd/>
          </a:ln>
        </p:spPr>
      </p:pic>
      <p:pic>
        <p:nvPicPr>
          <p:cNvPr id="5127" name="Picture 7"/>
          <p:cNvPicPr>
            <a:picLocks noChangeAspect="1" noChangeArrowheads="1"/>
          </p:cNvPicPr>
          <p:nvPr/>
        </p:nvPicPr>
        <p:blipFill>
          <a:blip r:embed="rId5"/>
          <a:srcRect/>
          <a:stretch>
            <a:fillRect/>
          </a:stretch>
        </p:blipFill>
        <p:spPr bwMode="auto">
          <a:xfrm>
            <a:off x="553185" y="2850541"/>
            <a:ext cx="2506540" cy="357149"/>
          </a:xfrm>
          <a:prstGeom prst="rect">
            <a:avLst/>
          </a:prstGeom>
          <a:noFill/>
          <a:ln w="9525">
            <a:noFill/>
            <a:miter lim="800000"/>
            <a:headEnd/>
            <a:tailEnd/>
          </a:ln>
        </p:spPr>
      </p:pic>
      <p:pic>
        <p:nvPicPr>
          <p:cNvPr id="5128" name="Picture 8"/>
          <p:cNvPicPr>
            <a:picLocks noChangeAspect="1" noChangeArrowheads="1"/>
          </p:cNvPicPr>
          <p:nvPr/>
        </p:nvPicPr>
        <p:blipFill>
          <a:blip r:embed="rId6"/>
          <a:srcRect/>
          <a:stretch>
            <a:fillRect/>
          </a:stretch>
        </p:blipFill>
        <p:spPr bwMode="auto">
          <a:xfrm>
            <a:off x="1309323" y="3313968"/>
            <a:ext cx="1855909" cy="319984"/>
          </a:xfrm>
          <a:prstGeom prst="rect">
            <a:avLst/>
          </a:prstGeom>
          <a:noFill/>
          <a:ln w="9525">
            <a:noFill/>
            <a:miter lim="800000"/>
            <a:headEnd/>
            <a:tailEnd/>
          </a:ln>
        </p:spPr>
      </p:pic>
      <p:pic>
        <p:nvPicPr>
          <p:cNvPr id="5129" name="Picture 9"/>
          <p:cNvPicPr>
            <a:picLocks noChangeAspect="1" noChangeArrowheads="1"/>
          </p:cNvPicPr>
          <p:nvPr/>
        </p:nvPicPr>
        <p:blipFill>
          <a:blip r:embed="rId7"/>
          <a:srcRect/>
          <a:stretch>
            <a:fillRect/>
          </a:stretch>
        </p:blipFill>
        <p:spPr bwMode="auto">
          <a:xfrm>
            <a:off x="1425456" y="4731728"/>
            <a:ext cx="1862869" cy="300242"/>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Reactive </a:t>
            </a:r>
            <a:r>
              <a:rPr lang="en-US" dirty="0" smtClean="0"/>
              <a:t>example</a:t>
            </a:r>
            <a:endParaRPr lang="en-US" dirty="0"/>
          </a:p>
        </p:txBody>
      </p:sp>
      <p:sp>
        <p:nvSpPr>
          <p:cNvPr id="3" name="Content Placeholder 2"/>
          <p:cNvSpPr>
            <a:spLocks noGrp="1"/>
          </p:cNvSpPr>
          <p:nvPr>
            <p:ph idx="1"/>
          </p:nvPr>
        </p:nvSpPr>
        <p:spPr/>
        <p:txBody>
          <a:bodyPr/>
          <a:lstStyle/>
          <a:p>
            <a:r>
              <a:rPr lang="en-US" dirty="0" smtClean="0"/>
              <a:t>Bug Vehicles</a:t>
            </a:r>
          </a:p>
          <a:p>
            <a:pPr lvl="1"/>
            <a:r>
              <a:rPr lang="en-US" dirty="0" smtClean="0"/>
              <a:t>Sense goal proximity, like </a:t>
            </a:r>
            <a:r>
              <a:rPr lang="en-US" dirty="0" err="1" smtClean="0"/>
              <a:t>Braitenberg</a:t>
            </a:r>
            <a:endParaRPr lang="en-US" dirty="0" smtClean="0"/>
          </a:p>
          <a:p>
            <a:pPr lvl="1"/>
            <a:r>
              <a:rPr lang="en-US" dirty="0" smtClean="0"/>
              <a:t>But use state logic and have memory</a:t>
            </a:r>
          </a:p>
          <a:p>
            <a:pPr lvl="1"/>
            <a:endParaRPr lang="en-US" dirty="0" smtClean="0"/>
          </a:p>
          <a:p>
            <a:r>
              <a:rPr lang="en-US" dirty="0" smtClean="0"/>
              <a:t>Bug2 Algorithm</a:t>
            </a:r>
            <a:endParaRPr lang="en-US" dirty="0" smtClean="0"/>
          </a:p>
          <a:p>
            <a:pPr lvl="1">
              <a:buNone/>
            </a:pPr>
            <a:endParaRPr lang="en-US" dirty="0" smtClean="0"/>
          </a:p>
        </p:txBody>
      </p:sp>
      <p:pic>
        <p:nvPicPr>
          <p:cNvPr id="6147" name="Picture 3"/>
          <p:cNvPicPr>
            <a:picLocks noChangeAspect="1" noChangeArrowheads="1"/>
          </p:cNvPicPr>
          <p:nvPr/>
        </p:nvPicPr>
        <p:blipFill>
          <a:blip r:embed="rId2"/>
          <a:srcRect/>
          <a:stretch>
            <a:fillRect/>
          </a:stretch>
        </p:blipFill>
        <p:spPr bwMode="auto">
          <a:xfrm>
            <a:off x="2925264" y="3534509"/>
            <a:ext cx="3169038" cy="1723294"/>
          </a:xfrm>
          <a:prstGeom prst="rect">
            <a:avLst/>
          </a:prstGeom>
          <a:noFill/>
          <a:ln w="9525">
            <a:noFill/>
            <a:miter lim="800000"/>
            <a:headEnd/>
            <a:tailEnd/>
          </a:ln>
        </p:spPr>
      </p:pic>
      <p:sp>
        <p:nvSpPr>
          <p:cNvPr id="6" name="Rectangle 5"/>
          <p:cNvSpPr/>
          <p:nvPr/>
        </p:nvSpPr>
        <p:spPr>
          <a:xfrm>
            <a:off x="4675185" y="2737561"/>
            <a:ext cx="2674188" cy="3433313"/>
          </a:xfrm>
          <a:prstGeom prst="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Add bug search on</a:t>
            </a:r>
          </a:p>
          <a:p>
            <a:pPr algn="ctr"/>
            <a:r>
              <a:rPr lang="en-US" dirty="0" err="1" smtClean="0"/>
              <a:t>Corke’s</a:t>
            </a:r>
            <a:r>
              <a:rPr lang="en-US" dirty="0" smtClean="0"/>
              <a:t> </a:t>
            </a:r>
            <a:r>
              <a:rPr lang="en-US" dirty="0" smtClean="0"/>
              <a:t>MAP</a:t>
            </a:r>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Reactive</a:t>
            </a:r>
            <a:endParaRPr lang="en-US" dirty="0"/>
          </a:p>
        </p:txBody>
      </p:sp>
      <p:sp>
        <p:nvSpPr>
          <p:cNvPr id="3" name="Content Placeholder 2"/>
          <p:cNvSpPr>
            <a:spLocks noGrp="1"/>
          </p:cNvSpPr>
          <p:nvPr>
            <p:ph idx="1"/>
          </p:nvPr>
        </p:nvSpPr>
        <p:spPr/>
        <p:txBody>
          <a:bodyPr/>
          <a:lstStyle/>
          <a:p>
            <a:r>
              <a:rPr lang="en-US" dirty="0" err="1" smtClean="0"/>
              <a:t>ug</a:t>
            </a:r>
            <a:r>
              <a:rPr lang="en-US" dirty="0" smtClean="0"/>
              <a:t> Vehicles</a:t>
            </a:r>
          </a:p>
          <a:p>
            <a:pPr lvl="1"/>
            <a:r>
              <a:rPr lang="en-US" dirty="0" smtClean="0"/>
              <a:t>Sense goal proximity, like </a:t>
            </a:r>
            <a:r>
              <a:rPr lang="en-US" dirty="0" err="1" smtClean="0"/>
              <a:t>Braitenberg</a:t>
            </a:r>
            <a:endParaRPr lang="en-US" dirty="0" smtClean="0"/>
          </a:p>
          <a:p>
            <a:pPr lvl="1"/>
            <a:r>
              <a:rPr lang="en-US" dirty="0" smtClean="0"/>
              <a:t>But use state logic and have memory</a:t>
            </a:r>
          </a:p>
          <a:p>
            <a:pPr lvl="1"/>
            <a:endParaRPr lang="en-US" dirty="0" smtClean="0"/>
          </a:p>
          <a:p>
            <a:r>
              <a:rPr lang="en-US" dirty="0" smtClean="0"/>
              <a:t>Bug2 Algorithm</a:t>
            </a:r>
            <a:endParaRPr lang="en-US" dirty="0" smtClean="0"/>
          </a:p>
          <a:p>
            <a:pPr lvl="1">
              <a:buNone/>
            </a:pPr>
            <a:endParaRPr lang="en-US" dirty="0" smtClean="0"/>
          </a:p>
        </p:txBody>
      </p:sp>
      <p:pic>
        <p:nvPicPr>
          <p:cNvPr id="6147" name="Picture 3"/>
          <p:cNvPicPr>
            <a:picLocks noChangeAspect="1" noChangeArrowheads="1"/>
          </p:cNvPicPr>
          <p:nvPr/>
        </p:nvPicPr>
        <p:blipFill>
          <a:blip r:embed="rId2"/>
          <a:srcRect/>
          <a:stretch>
            <a:fillRect/>
          </a:stretch>
        </p:blipFill>
        <p:spPr bwMode="auto">
          <a:xfrm>
            <a:off x="2925264" y="3534509"/>
            <a:ext cx="3169038" cy="1723294"/>
          </a:xfrm>
          <a:prstGeom prst="rect">
            <a:avLst/>
          </a:prstGeom>
          <a:noFill/>
          <a:ln w="9525">
            <a:noFill/>
            <a:miter lim="800000"/>
            <a:headEnd/>
            <a:tailEnd/>
          </a:ln>
        </p:spPr>
      </p:pic>
      <p:sp>
        <p:nvSpPr>
          <p:cNvPr id="6" name="Rectangle 5"/>
          <p:cNvSpPr/>
          <p:nvPr/>
        </p:nvSpPr>
        <p:spPr>
          <a:xfrm>
            <a:off x="4675185" y="2737561"/>
            <a:ext cx="2674188" cy="3433313"/>
          </a:xfrm>
          <a:prstGeom prst="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Add bug search on</a:t>
            </a:r>
          </a:p>
          <a:p>
            <a:pPr algn="ctr"/>
            <a:r>
              <a:rPr lang="en-US" dirty="0" err="1" smtClean="0"/>
              <a:t>Corke’s</a:t>
            </a:r>
            <a:r>
              <a:rPr lang="en-US" dirty="0" smtClean="0"/>
              <a:t> </a:t>
            </a:r>
            <a:r>
              <a:rPr lang="en-US" dirty="0" smtClean="0"/>
              <a:t>MAP</a:t>
            </a:r>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Map-based Planning</a:t>
            </a:r>
            <a:endParaRPr lang="en-US" dirty="0"/>
          </a:p>
        </p:txBody>
      </p:sp>
      <p:sp>
        <p:nvSpPr>
          <p:cNvPr id="3" name="Content Placeholder 2"/>
          <p:cNvSpPr>
            <a:spLocks noGrp="1"/>
          </p:cNvSpPr>
          <p:nvPr>
            <p:ph idx="1"/>
          </p:nvPr>
        </p:nvSpPr>
        <p:spPr>
          <a:xfrm>
            <a:off x="478334" y="1121384"/>
            <a:ext cx="5148744" cy="3309939"/>
          </a:xfrm>
        </p:spPr>
        <p:txBody>
          <a:bodyPr>
            <a:normAutofit/>
          </a:bodyPr>
          <a:lstStyle/>
          <a:p>
            <a:r>
              <a:rPr lang="en-US" dirty="0" smtClean="0"/>
              <a:t>Map-based Navigation</a:t>
            </a:r>
          </a:p>
          <a:p>
            <a:pPr lvl="1">
              <a:buNone/>
            </a:pPr>
            <a:r>
              <a:rPr lang="en-US" dirty="0" smtClean="0"/>
              <a:t>“a goal oriented machine that can sense, </a:t>
            </a:r>
            <a:r>
              <a:rPr lang="en-US" b="1" dirty="0" smtClean="0"/>
              <a:t>plan</a:t>
            </a:r>
            <a:r>
              <a:rPr lang="en-US" dirty="0" smtClean="0"/>
              <a:t> </a:t>
            </a:r>
            <a:r>
              <a:rPr lang="en-US" dirty="0" smtClean="0"/>
              <a:t>and act</a:t>
            </a:r>
            <a:r>
              <a:rPr lang="en-US" dirty="0" smtClean="0"/>
              <a:t>”</a:t>
            </a:r>
          </a:p>
          <a:p>
            <a:pPr lvl="1">
              <a:buNone/>
            </a:pPr>
            <a:endParaRPr lang="en-US" dirty="0" smtClean="0"/>
          </a:p>
          <a:p>
            <a:r>
              <a:rPr lang="en-US" dirty="0" smtClean="0"/>
              <a:t>Key Concepts</a:t>
            </a:r>
          </a:p>
          <a:p>
            <a:pPr lvl="1"/>
            <a:r>
              <a:rPr lang="en-US" dirty="0" smtClean="0"/>
              <a:t>Occupancy Grid</a:t>
            </a:r>
          </a:p>
          <a:p>
            <a:pPr lvl="1"/>
            <a:r>
              <a:rPr lang="en-US" dirty="0" smtClean="0"/>
              <a:t>Start &amp; Goal</a:t>
            </a:r>
          </a:p>
          <a:p>
            <a:pPr lvl="1"/>
            <a:r>
              <a:rPr lang="en-US" dirty="0" smtClean="0"/>
              <a:t>Cost</a:t>
            </a:r>
          </a:p>
          <a:p>
            <a:endParaRPr lang="en-US" dirty="0" smtClean="0"/>
          </a:p>
          <a:p>
            <a:endParaRPr lang="en-US" dirty="0" smtClean="0"/>
          </a:p>
          <a:p>
            <a:pPr lvl="1">
              <a:buNone/>
            </a:pPr>
            <a:endParaRPr lang="en-US" dirty="0" smtClean="0"/>
          </a:p>
          <a:p>
            <a:pPr lvl="1">
              <a:buNone/>
            </a:pPr>
            <a:endParaRPr lang="en-US" dirty="0" smtClean="0"/>
          </a:p>
        </p:txBody>
      </p:sp>
      <p:pic>
        <p:nvPicPr>
          <p:cNvPr id="7170" name="Picture 2"/>
          <p:cNvPicPr>
            <a:picLocks noChangeAspect="1" noChangeArrowheads="1"/>
          </p:cNvPicPr>
          <p:nvPr/>
        </p:nvPicPr>
        <p:blipFill>
          <a:blip r:embed="rId3"/>
          <a:srcRect/>
          <a:stretch>
            <a:fillRect/>
          </a:stretch>
        </p:blipFill>
        <p:spPr bwMode="auto">
          <a:xfrm>
            <a:off x="5273542" y="1645920"/>
            <a:ext cx="3061343" cy="294262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57201" y="5658619"/>
            <a:ext cx="6717322" cy="369332"/>
          </a:xfrm>
          <a:prstGeom prst="rect">
            <a:avLst/>
          </a:prstGeom>
        </p:spPr>
        <p:txBody>
          <a:bodyPr wrap="square">
            <a:spAutoFit/>
          </a:bodyPr>
          <a:lstStyle/>
          <a:p>
            <a:endParaRPr lang="en-US" dirty="0" smtClean="0"/>
          </a:p>
        </p:txBody>
      </p:sp>
      <p:sp>
        <p:nvSpPr>
          <p:cNvPr id="10" name="Content Placeholder 2"/>
          <p:cNvSpPr txBox="1">
            <a:spLocks/>
          </p:cNvSpPr>
          <p:nvPr/>
        </p:nvSpPr>
        <p:spPr>
          <a:xfrm>
            <a:off x="490056" y="4664141"/>
            <a:ext cx="7233107" cy="1792937"/>
          </a:xfrm>
          <a:prstGeom prst="rect">
            <a:avLst/>
          </a:prstGeom>
        </p:spPr>
        <p:txBody>
          <a:bodyPr vert="horz" lIns="91435" tIns="45717" rIns="91435" bIns="45717" rtlCol="0">
            <a:normAutofit/>
          </a:bodyPr>
          <a:lstStyle/>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Arial"/>
              </a:rPr>
              <a:t>Assumptions</a:t>
            </a:r>
          </a:p>
          <a:p>
            <a:pPr lvl="1"/>
            <a:r>
              <a:rPr lang="en-US" sz="2000" dirty="0" smtClean="0"/>
              <a:t>Robot occupies 1 cell and can move to any neighbor cell</a:t>
            </a:r>
          </a:p>
          <a:p>
            <a:pPr lvl="1"/>
            <a:r>
              <a:rPr lang="en-US" sz="2000" dirty="0" smtClean="0"/>
              <a:t>Robot knows goal and map and can compute its pat</a:t>
            </a:r>
          </a:p>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Arial"/>
            </a:endParaRPr>
          </a:p>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Arial"/>
            </a:endParaRPr>
          </a:p>
          <a:p>
            <a:pPr marL="642640" marR="0" lvl="1" indent="-186321" algn="l" defTabSz="457174" rtl="0" eaLnBrk="1" fontAlgn="auto" latinLnBrk="0" hangingPunct="1">
              <a:lnSpc>
                <a:spcPct val="100000"/>
              </a:lnSpc>
              <a:spcBef>
                <a:spcPct val="20000"/>
              </a:spcBef>
              <a:spcAft>
                <a:spcPts val="0"/>
              </a:spcAft>
              <a:buClr>
                <a:schemeClr val="bg1">
                  <a:lumMod val="50000"/>
                </a:schemeClr>
              </a:buClr>
              <a:buSzPct val="70000"/>
              <a:buFont typeface="Arial"/>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Arial"/>
            </a:endParaRPr>
          </a:p>
          <a:p>
            <a:pPr marL="642640" marR="0" lvl="1" indent="-186321" algn="l" defTabSz="457174" rtl="0" eaLnBrk="1" fontAlgn="auto" latinLnBrk="0" hangingPunct="1">
              <a:lnSpc>
                <a:spcPct val="100000"/>
              </a:lnSpc>
              <a:spcBef>
                <a:spcPct val="20000"/>
              </a:spcBef>
              <a:spcAft>
                <a:spcPts val="0"/>
              </a:spcAft>
              <a:buClr>
                <a:schemeClr val="bg1">
                  <a:lumMod val="50000"/>
                </a:schemeClr>
              </a:buClr>
              <a:buSzPct val="70000"/>
              <a:buFont typeface="Arial"/>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Arial"/>
            </a:endParaRPr>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a:t>
            </a:r>
            <a:r>
              <a:rPr lang="en-US" dirty="0" smtClean="0"/>
              <a:t>Distance Transform</a:t>
            </a:r>
            <a:endParaRPr lang="en-US" dirty="0"/>
          </a:p>
        </p:txBody>
      </p:sp>
      <p:sp>
        <p:nvSpPr>
          <p:cNvPr id="3" name="Content Placeholder 2"/>
          <p:cNvSpPr>
            <a:spLocks noGrp="1"/>
          </p:cNvSpPr>
          <p:nvPr>
            <p:ph idx="1"/>
          </p:nvPr>
        </p:nvSpPr>
        <p:spPr/>
        <p:txBody>
          <a:bodyPr/>
          <a:lstStyle/>
          <a:p>
            <a:r>
              <a:rPr lang="en-US" dirty="0" smtClean="0"/>
              <a:t>Distance Transform:</a:t>
            </a:r>
            <a:endParaRPr lang="en-US" dirty="0" smtClean="0"/>
          </a:p>
          <a:p>
            <a:pPr lvl="1"/>
            <a:endParaRPr lang="en-US" dirty="0" smtClean="0"/>
          </a:p>
          <a:p>
            <a:pPr lvl="1"/>
            <a:endParaRPr lang="en-US" dirty="0" smtClean="0"/>
          </a:p>
          <a:p>
            <a:pPr lvl="1">
              <a:buNone/>
            </a:pPr>
            <a:endParaRPr lang="en-US" dirty="0" smtClean="0"/>
          </a:p>
        </p:txBody>
      </p:sp>
      <p:pic>
        <p:nvPicPr>
          <p:cNvPr id="8195" name="Picture 3"/>
          <p:cNvPicPr>
            <a:picLocks noChangeAspect="1" noChangeArrowheads="1"/>
          </p:cNvPicPr>
          <p:nvPr/>
        </p:nvPicPr>
        <p:blipFill>
          <a:blip r:embed="rId3"/>
          <a:srcRect/>
          <a:stretch>
            <a:fillRect/>
          </a:stretch>
        </p:blipFill>
        <p:spPr bwMode="auto">
          <a:xfrm>
            <a:off x="2066853" y="2317535"/>
            <a:ext cx="4024459" cy="2948546"/>
          </a:xfrm>
          <a:prstGeom prst="rect">
            <a:avLst/>
          </a:prstGeom>
          <a:noFill/>
          <a:ln w="9525">
            <a:noFill/>
            <a:miter lim="800000"/>
            <a:headEnd/>
            <a:tailEnd/>
          </a:ln>
        </p:spPr>
      </p:pic>
      <p:pic>
        <p:nvPicPr>
          <p:cNvPr id="8199" name="Picture 7"/>
          <p:cNvPicPr>
            <a:picLocks noChangeAspect="1" noChangeArrowheads="1"/>
          </p:cNvPicPr>
          <p:nvPr/>
        </p:nvPicPr>
        <p:blipFill>
          <a:blip r:embed="rId4"/>
          <a:srcRect/>
          <a:stretch>
            <a:fillRect/>
          </a:stretch>
        </p:blipFill>
        <p:spPr bwMode="auto">
          <a:xfrm>
            <a:off x="2505075" y="2447925"/>
            <a:ext cx="3176868" cy="2571750"/>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2000"/>
                                        <p:tgtEl>
                                          <p:spTgt spid="8195"/>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fill="hold"/>
                                        <p:tgtEl>
                                          <p:spTgt spid="8195"/>
                                        </p:tgtEl>
                                        <p:attrNameLst>
                                          <p:attrName>ppt_x</p:attrName>
                                          <p:attrName>ppt_y</p:attrName>
                                        </p:attrNameLst>
                                      </p:cBhvr>
                                    </p:animMotion>
                                  </p:childTnLst>
                                </p:cTn>
                              </p:par>
                              <p:par>
                                <p:cTn id="10" presetID="35" presetClass="path" presetSubtype="0" accel="50000" decel="50000" fill="hold" nodeType="withEffect">
                                  <p:stCondLst>
                                    <p:cond delay="0"/>
                                  </p:stCondLst>
                                  <p:childTnLst>
                                    <p:animMotion origin="layout" path="M 5.55556E-7 -4.44444E-6 L -0.18021 -4.44444E-6 " pathEditMode="relative" rAng="0" ptsTypes="AA">
                                      <p:cBhvr>
                                        <p:cTn id="11" dur="2000" fill="hold"/>
                                        <p:tgtEl>
                                          <p:spTgt spid="8199"/>
                                        </p:tgtEl>
                                        <p:attrNameLst>
                                          <p:attrName>ppt_x</p:attrName>
                                          <p:attrName>ppt_y</p:attrName>
                                        </p:attrNameLst>
                                      </p:cBhvr>
                                      <p:rCtr x="-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methods</a:t>
            </a:r>
            <a:endParaRPr lang="en-US" dirty="0"/>
          </a:p>
        </p:txBody>
      </p:sp>
      <p:sp>
        <p:nvSpPr>
          <p:cNvPr id="3" name="Content Placeholder 2"/>
          <p:cNvSpPr>
            <a:spLocks noGrp="1"/>
          </p:cNvSpPr>
          <p:nvPr>
            <p:ph idx="1"/>
          </p:nvPr>
        </p:nvSpPr>
        <p:spPr/>
        <p:txBody>
          <a:bodyPr/>
          <a:lstStyle/>
          <a:p>
            <a:r>
              <a:rPr lang="en-US" dirty="0" smtClean="0"/>
              <a:t>Algorithms Examples:</a:t>
            </a:r>
            <a:endParaRPr lang="en-US" dirty="0" smtClean="0"/>
          </a:p>
          <a:p>
            <a:pPr lvl="1"/>
            <a:r>
              <a:rPr lang="en-US" dirty="0" smtClean="0"/>
              <a:t>A*</a:t>
            </a:r>
          </a:p>
          <a:p>
            <a:pPr lvl="1"/>
            <a:r>
              <a:rPr lang="en-US" dirty="0" smtClean="0"/>
              <a:t>D*</a:t>
            </a:r>
          </a:p>
          <a:p>
            <a:pPr lvl="1"/>
            <a:r>
              <a:rPr lang="en-US" dirty="0" err="1" smtClean="0"/>
              <a:t>Dijkstra</a:t>
            </a:r>
            <a:endParaRPr lang="en-US" dirty="0" smtClean="0"/>
          </a:p>
          <a:p>
            <a:pPr lvl="1"/>
            <a:r>
              <a:rPr lang="en-US" dirty="0" err="1" smtClean="0"/>
              <a:t>Voronoi</a:t>
            </a:r>
            <a:r>
              <a:rPr lang="en-US" dirty="0" smtClean="0"/>
              <a:t> Map</a:t>
            </a:r>
          </a:p>
          <a:p>
            <a:pPr lvl="1"/>
            <a:endParaRPr lang="en-US" dirty="0" smtClean="0"/>
          </a:p>
          <a:p>
            <a:pPr lvl="1"/>
            <a:endParaRPr lang="en-US" dirty="0" smtClean="0"/>
          </a:p>
          <a:p>
            <a:pPr lvl="1">
              <a:buNone/>
            </a:pPr>
            <a:endParaRPr lang="en-US" dirty="0" smtClean="0"/>
          </a:p>
        </p:txBody>
      </p:sp>
      <p:pic>
        <p:nvPicPr>
          <p:cNvPr id="9218" name="Picture 2"/>
          <p:cNvPicPr>
            <a:picLocks noChangeAspect="1" noChangeArrowheads="1"/>
          </p:cNvPicPr>
          <p:nvPr/>
        </p:nvPicPr>
        <p:blipFill>
          <a:blip r:embed="rId3"/>
          <a:srcRect/>
          <a:stretch>
            <a:fillRect/>
          </a:stretch>
        </p:blipFill>
        <p:spPr bwMode="auto">
          <a:xfrm>
            <a:off x="2129790" y="375285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2"/>
          <p:cNvPicPr>
            <a:picLocks noChangeAspect="1" noChangeArrowheads="1"/>
          </p:cNvPicPr>
          <p:nvPr/>
        </p:nvPicPr>
        <p:blipFill>
          <a:blip r:embed="rId3"/>
          <a:srcRect/>
          <a:stretch>
            <a:fillRect/>
          </a:stretch>
        </p:blipFill>
        <p:spPr bwMode="auto">
          <a:xfrm>
            <a:off x="5434012" y="375285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6238875" y="3409950"/>
            <a:ext cx="466725" cy="646331"/>
          </a:xfrm>
          <a:prstGeom prst="rect">
            <a:avLst/>
          </a:prstGeom>
          <a:noFill/>
        </p:spPr>
        <p:txBody>
          <a:bodyPr wrap="square" rtlCol="0">
            <a:spAutoFit/>
          </a:bodyPr>
          <a:lstStyle/>
          <a:p>
            <a:pPr marL="0" lvl="1"/>
            <a:r>
              <a:rPr lang="en-US" b="1" dirty="0" smtClean="0"/>
              <a:t>A*</a:t>
            </a:r>
          </a:p>
          <a:p>
            <a:endParaRPr lang="en-US" dirty="0"/>
          </a:p>
        </p:txBody>
      </p:sp>
      <p:sp>
        <p:nvSpPr>
          <p:cNvPr id="13" name="TextBox 12"/>
          <p:cNvSpPr txBox="1"/>
          <p:nvPr/>
        </p:nvSpPr>
        <p:spPr>
          <a:xfrm>
            <a:off x="2672715" y="3390900"/>
            <a:ext cx="971550" cy="646331"/>
          </a:xfrm>
          <a:prstGeom prst="rect">
            <a:avLst/>
          </a:prstGeom>
          <a:noFill/>
        </p:spPr>
        <p:txBody>
          <a:bodyPr wrap="square" rtlCol="0">
            <a:spAutoFit/>
          </a:bodyPr>
          <a:lstStyle/>
          <a:p>
            <a:pPr marL="0" lvl="1"/>
            <a:r>
              <a:rPr lang="en-US" b="1" dirty="0" err="1" smtClean="0"/>
              <a:t>Dijkstra</a:t>
            </a:r>
            <a:endParaRPr lang="en-US" b="1" dirty="0" smtClean="0"/>
          </a:p>
          <a:p>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5" presetClass="emph" presetSubtype="1" nodeType="withEffect">
                                  <p:stCondLst>
                                    <p:cond delay="0"/>
                                  </p:stCondLst>
                                  <p:childTnLst>
                                    <p:set>
                                      <p:cBhvr override="childStyle">
                                        <p:cTn id="8" dur="indefinite"/>
                                        <p:tgtEl>
                                          <p:spTgt spid="3">
                                            <p:txEl>
                                              <p:pRg st="1" end="1"/>
                                            </p:txEl>
                                          </p:spTgt>
                                        </p:tgtEl>
                                        <p:attrNameLst>
                                          <p:attrName>style.fontStyle</p:attrName>
                                        </p:attrNameLst>
                                      </p:cBhvr>
                                      <p:to>
                                        <p:strVal val="normal"/>
                                      </p:to>
                                    </p:set>
                                    <p:set>
                                      <p:cBhvr override="childStyle">
                                        <p:cTn id="9" dur="indefinite"/>
                                        <p:tgtEl>
                                          <p:spTgt spid="3">
                                            <p:txEl>
                                              <p:pRg st="1" end="1"/>
                                            </p:txEl>
                                          </p:spTgt>
                                        </p:tgtEl>
                                        <p:attrNameLst>
                                          <p:attrName>style.fontWeight</p:attrName>
                                        </p:attrNameLst>
                                      </p:cBhvr>
                                      <p:to>
                                        <p:strVal val="bold"/>
                                      </p:to>
                                    </p:set>
                                    <p:set>
                                      <p:cBhvr override="childStyle">
                                        <p:cTn id="10" dur="indefinite"/>
                                        <p:tgtEl>
                                          <p:spTgt spid="3">
                                            <p:txEl>
                                              <p:pRg st="1" end="1"/>
                                            </p:txEl>
                                          </p:spTgt>
                                        </p:tgtEl>
                                        <p:attrNameLst>
                                          <p:attrName>style.textDecorationUnderline</p:attrName>
                                        </p:attrNameLst>
                                      </p:cBhvr>
                                      <p:to>
                                        <p:strVal val="false"/>
                                      </p:to>
                                    </p:set>
                                  </p:childTnLst>
                                </p:cTn>
                              </p:par>
                              <p:par>
                                <p:cTn id="11" presetID="5" presetClass="emph" presetSubtype="1" nodeType="withEffect">
                                  <p:stCondLst>
                                    <p:cond delay="0"/>
                                  </p:stCondLst>
                                  <p:childTnLst>
                                    <p:set>
                                      <p:cBhvr override="childStyle">
                                        <p:cTn id="12" dur="indefinite"/>
                                        <p:tgtEl>
                                          <p:spTgt spid="3">
                                            <p:txEl>
                                              <p:pRg st="3" end="3"/>
                                            </p:txEl>
                                          </p:spTgt>
                                        </p:tgtEl>
                                        <p:attrNameLst>
                                          <p:attrName>style.fontStyle</p:attrName>
                                        </p:attrNameLst>
                                      </p:cBhvr>
                                      <p:to>
                                        <p:strVal val="normal"/>
                                      </p:to>
                                    </p:set>
                                    <p:set>
                                      <p:cBhvr override="childStyle">
                                        <p:cTn id="13" dur="indefinite"/>
                                        <p:tgtEl>
                                          <p:spTgt spid="3">
                                            <p:txEl>
                                              <p:pRg st="3" end="3"/>
                                            </p:txEl>
                                          </p:spTgt>
                                        </p:tgtEl>
                                        <p:attrNameLst>
                                          <p:attrName>style.fontWeight</p:attrName>
                                        </p:attrNameLst>
                                      </p:cBhvr>
                                      <p:to>
                                        <p:strVal val="bold"/>
                                      </p:to>
                                    </p:set>
                                    <p:set>
                                      <p:cBhvr override="childStyle">
                                        <p:cTn id="14" dur="indefinite"/>
                                        <p:tgtEl>
                                          <p:spTgt spid="3">
                                            <p:txEl>
                                              <p:pRg st="3" end="3"/>
                                            </p:txEl>
                                          </p:spTgt>
                                        </p:tgtEl>
                                        <p:attrNameLst>
                                          <p:attrName>style.textDecorationUnderline</p:attrName>
                                        </p:attrNameLst>
                                      </p:cBhvr>
                                      <p:to>
                                        <p:strVal val="fals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Designing an Intelligent Navigation Algorithm with </a:t>
            </a:r>
            <a:r>
              <a:rPr lang="en-US" dirty="0" err="1" smtClean="0"/>
              <a:t>LabVIEW</a:t>
            </a:r>
            <a:r>
              <a:rPr lang="en-US" dirty="0" smtClean="0"/>
              <a:t> Robotics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3593751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Map Planning methods</a:t>
            </a:r>
            <a:endParaRPr lang="en-US" dirty="0"/>
          </a:p>
        </p:txBody>
      </p:sp>
      <p:sp>
        <p:nvSpPr>
          <p:cNvPr id="3" name="Content Placeholder 2"/>
          <p:cNvSpPr>
            <a:spLocks noGrp="1"/>
          </p:cNvSpPr>
          <p:nvPr>
            <p:ph idx="1"/>
          </p:nvPr>
        </p:nvSpPr>
        <p:spPr/>
        <p:txBody>
          <a:bodyPr/>
          <a:lstStyle/>
          <a:p>
            <a:r>
              <a:rPr lang="en-US" dirty="0" smtClean="0"/>
              <a:t>Algorithms Examples:</a:t>
            </a:r>
            <a:endParaRPr lang="en-US" dirty="0" smtClean="0"/>
          </a:p>
          <a:p>
            <a:pPr lvl="1"/>
            <a:r>
              <a:rPr lang="en-US" b="1" dirty="0" smtClean="0"/>
              <a:t>A*</a:t>
            </a:r>
          </a:p>
          <a:p>
            <a:pPr lvl="1"/>
            <a:r>
              <a:rPr lang="en-US" dirty="0" smtClean="0"/>
              <a:t>D*</a:t>
            </a:r>
          </a:p>
          <a:p>
            <a:pPr lvl="1"/>
            <a:r>
              <a:rPr lang="en-US" b="1" dirty="0" err="1" smtClean="0"/>
              <a:t>Dijkstra</a:t>
            </a:r>
            <a:endParaRPr lang="en-US" b="1" dirty="0" smtClean="0"/>
          </a:p>
          <a:p>
            <a:pPr lvl="1"/>
            <a:r>
              <a:rPr lang="en-US" dirty="0" err="1" smtClean="0"/>
              <a:t>Voronoi</a:t>
            </a:r>
            <a:r>
              <a:rPr lang="en-US" dirty="0" smtClean="0"/>
              <a:t> Map</a:t>
            </a:r>
          </a:p>
          <a:p>
            <a:pPr lvl="1"/>
            <a:endParaRPr lang="en-US" dirty="0" smtClean="0"/>
          </a:p>
          <a:p>
            <a:pPr lvl="1"/>
            <a:endParaRPr lang="en-US" dirty="0" smtClean="0"/>
          </a:p>
          <a:p>
            <a:pPr lvl="1">
              <a:buNone/>
            </a:pPr>
            <a:endParaRPr lang="en-US" dirty="0" smtClean="0"/>
          </a:p>
        </p:txBody>
      </p:sp>
      <p:pic>
        <p:nvPicPr>
          <p:cNvPr id="5" name="Picture 4" descr="Dijkstras_progress_animation.gif"/>
          <p:cNvPicPr>
            <a:picLocks noChangeAspect="1"/>
          </p:cNvPicPr>
          <p:nvPr/>
        </p:nvPicPr>
        <p:blipFill>
          <a:blip r:embed="rId3"/>
          <a:stretch>
            <a:fillRect/>
          </a:stretch>
        </p:blipFill>
        <p:spPr>
          <a:xfrm>
            <a:off x="2129790" y="374904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star_progress_animation.gif"/>
          <p:cNvPicPr>
            <a:picLocks noChangeAspect="1"/>
          </p:cNvPicPr>
          <p:nvPr/>
        </p:nvPicPr>
        <p:blipFill>
          <a:blip r:embed="rId4"/>
          <a:stretch>
            <a:fillRect/>
          </a:stretch>
        </p:blipFill>
        <p:spPr>
          <a:xfrm>
            <a:off x="5434012" y="3747135"/>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6238875" y="3409950"/>
            <a:ext cx="466725" cy="646331"/>
          </a:xfrm>
          <a:prstGeom prst="rect">
            <a:avLst/>
          </a:prstGeom>
          <a:noFill/>
        </p:spPr>
        <p:txBody>
          <a:bodyPr wrap="square" rtlCol="0">
            <a:spAutoFit/>
          </a:bodyPr>
          <a:lstStyle/>
          <a:p>
            <a:pPr marL="0" lvl="1"/>
            <a:r>
              <a:rPr lang="en-US" b="1" dirty="0" smtClean="0"/>
              <a:t>A*</a:t>
            </a:r>
          </a:p>
          <a:p>
            <a:endParaRPr lang="en-US" dirty="0"/>
          </a:p>
        </p:txBody>
      </p:sp>
      <p:sp>
        <p:nvSpPr>
          <p:cNvPr id="13" name="TextBox 12"/>
          <p:cNvSpPr txBox="1"/>
          <p:nvPr/>
        </p:nvSpPr>
        <p:spPr>
          <a:xfrm>
            <a:off x="2672715" y="3390900"/>
            <a:ext cx="971550" cy="646331"/>
          </a:xfrm>
          <a:prstGeom prst="rect">
            <a:avLst/>
          </a:prstGeom>
          <a:noFill/>
        </p:spPr>
        <p:txBody>
          <a:bodyPr wrap="square" rtlCol="0">
            <a:spAutoFit/>
          </a:bodyPr>
          <a:lstStyle/>
          <a:p>
            <a:pPr marL="0" lvl="1"/>
            <a:r>
              <a:rPr lang="en-US" b="1" dirty="0" err="1" smtClean="0"/>
              <a:t>Dijkstra</a:t>
            </a:r>
            <a:endParaRPr lang="en-US" b="1" dirty="0" smtClean="0"/>
          </a:p>
          <a:p>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Map Planning Efficiency</a:t>
            </a:r>
            <a:endParaRPr lang="en-US" dirty="0"/>
          </a:p>
        </p:txBody>
      </p:sp>
      <p:sp>
        <p:nvSpPr>
          <p:cNvPr id="3" name="Content Placeholder 2"/>
          <p:cNvSpPr>
            <a:spLocks noGrp="1"/>
          </p:cNvSpPr>
          <p:nvPr>
            <p:ph idx="1"/>
          </p:nvPr>
        </p:nvSpPr>
        <p:spPr/>
        <p:txBody>
          <a:bodyPr/>
          <a:lstStyle/>
          <a:p>
            <a:r>
              <a:rPr lang="en-US" dirty="0" smtClean="0"/>
              <a:t>It is important to remember computational efficiency/cost</a:t>
            </a:r>
          </a:p>
          <a:p>
            <a:endParaRPr lang="en-US" dirty="0" smtClean="0"/>
          </a:p>
          <a:p>
            <a:r>
              <a:rPr lang="en-US" dirty="0" smtClean="0"/>
              <a:t>A* Algorithm</a:t>
            </a:r>
          </a:p>
          <a:p>
            <a:pPr lvl="1"/>
            <a:r>
              <a:rPr lang="en-US" dirty="0" smtClean="0"/>
              <a:t>Will find the optimal (admissible) solution - if it exists</a:t>
            </a:r>
          </a:p>
          <a:p>
            <a:pPr lvl="1"/>
            <a:r>
              <a:rPr lang="en-US" dirty="0" smtClean="0"/>
              <a:t>Finding the optimal solution has a cost</a:t>
            </a:r>
          </a:p>
          <a:p>
            <a:endParaRPr lang="en-US" dirty="0" smtClean="0"/>
          </a:p>
          <a:p>
            <a:endParaRPr lang="en-US" dirty="0" smtClean="0"/>
          </a:p>
          <a:p>
            <a:pPr lvl="1"/>
            <a:endParaRPr lang="en-US" dirty="0" smtClean="0"/>
          </a:p>
          <a:p>
            <a:pPr lvl="1"/>
            <a:endParaRPr lang="en-US" dirty="0" smtClean="0"/>
          </a:p>
        </p:txBody>
      </p:sp>
      <p:pic>
        <p:nvPicPr>
          <p:cNvPr id="4" name="Picture 2"/>
          <p:cNvPicPr>
            <a:picLocks noChangeAspect="1" noChangeArrowheads="1"/>
          </p:cNvPicPr>
          <p:nvPr/>
        </p:nvPicPr>
        <p:blipFill>
          <a:blip r:embed="rId3"/>
          <a:srcRect/>
          <a:stretch>
            <a:fillRect/>
          </a:stretch>
        </p:blipFill>
        <p:spPr bwMode="auto">
          <a:xfrm>
            <a:off x="1531220" y="3816452"/>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730474" y="3424699"/>
            <a:ext cx="1730477" cy="646331"/>
          </a:xfrm>
          <a:prstGeom prst="rect">
            <a:avLst/>
          </a:prstGeom>
          <a:noFill/>
        </p:spPr>
        <p:txBody>
          <a:bodyPr wrap="square" rtlCol="0">
            <a:spAutoFit/>
          </a:bodyPr>
          <a:lstStyle/>
          <a:p>
            <a:pPr marL="0" lvl="1"/>
            <a:r>
              <a:rPr lang="en-US" b="1" dirty="0" smtClean="0"/>
              <a:t>Admissible A</a:t>
            </a:r>
            <a:r>
              <a:rPr lang="en-US" b="1" dirty="0" smtClean="0"/>
              <a:t>*</a:t>
            </a:r>
          </a:p>
          <a:p>
            <a:endParaRPr lang="en-US" dirty="0"/>
          </a:p>
        </p:txBody>
      </p:sp>
      <p:pic>
        <p:nvPicPr>
          <p:cNvPr id="6" name="Picture 2"/>
          <p:cNvPicPr>
            <a:picLocks noChangeAspect="1" noChangeArrowheads="1"/>
          </p:cNvPicPr>
          <p:nvPr/>
        </p:nvPicPr>
        <p:blipFill>
          <a:blip r:embed="rId3"/>
          <a:srcRect/>
          <a:stretch>
            <a:fillRect/>
          </a:stretch>
        </p:blipFill>
        <p:spPr bwMode="auto">
          <a:xfrm>
            <a:off x="5217703" y="3806927"/>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304806" y="3424699"/>
            <a:ext cx="1813749" cy="646331"/>
          </a:xfrm>
          <a:prstGeom prst="rect">
            <a:avLst/>
          </a:prstGeom>
          <a:noFill/>
        </p:spPr>
        <p:txBody>
          <a:bodyPr wrap="square" rtlCol="0">
            <a:spAutoFit/>
          </a:bodyPr>
          <a:lstStyle/>
          <a:p>
            <a:pPr marL="0" lvl="1"/>
            <a:r>
              <a:rPr lang="el-GR" b="1" dirty="0" smtClean="0"/>
              <a:t>ε</a:t>
            </a:r>
            <a:r>
              <a:rPr lang="en-US" b="1" dirty="0" smtClean="0"/>
              <a:t>-Admissible A</a:t>
            </a:r>
            <a:r>
              <a:rPr lang="en-US" b="1" dirty="0" smtClean="0"/>
              <a:t>*</a:t>
            </a:r>
          </a:p>
          <a:p>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Map Planning Efficiency</a:t>
            </a:r>
            <a:endParaRPr lang="en-US" dirty="0"/>
          </a:p>
        </p:txBody>
      </p:sp>
      <p:sp>
        <p:nvSpPr>
          <p:cNvPr id="3" name="Content Placeholder 2"/>
          <p:cNvSpPr>
            <a:spLocks noGrp="1"/>
          </p:cNvSpPr>
          <p:nvPr>
            <p:ph idx="1"/>
          </p:nvPr>
        </p:nvSpPr>
        <p:spPr/>
        <p:txBody>
          <a:bodyPr/>
          <a:lstStyle/>
          <a:p>
            <a:r>
              <a:rPr lang="en-US" dirty="0" smtClean="0"/>
              <a:t>It is important to remember computational efficiency/cost</a:t>
            </a:r>
          </a:p>
          <a:p>
            <a:endParaRPr lang="en-US" dirty="0" smtClean="0"/>
          </a:p>
          <a:p>
            <a:r>
              <a:rPr lang="en-US" dirty="0" smtClean="0"/>
              <a:t>A* Algorithm</a:t>
            </a:r>
          </a:p>
          <a:p>
            <a:pPr lvl="1"/>
            <a:r>
              <a:rPr lang="en-US" dirty="0" smtClean="0"/>
              <a:t>Will find the optimal (admissible) solution - if it exists</a:t>
            </a:r>
          </a:p>
          <a:p>
            <a:pPr lvl="1"/>
            <a:r>
              <a:rPr lang="en-US" dirty="0" smtClean="0"/>
              <a:t>Finding the optimal solution has a cost</a:t>
            </a:r>
          </a:p>
          <a:p>
            <a:endParaRPr lang="en-US" dirty="0" smtClean="0"/>
          </a:p>
          <a:p>
            <a:endParaRPr lang="en-US" dirty="0" smtClean="0"/>
          </a:p>
          <a:p>
            <a:pPr lvl="1"/>
            <a:endParaRPr lang="en-US" dirty="0" smtClean="0"/>
          </a:p>
          <a:p>
            <a:pPr lvl="1"/>
            <a:endParaRPr lang="en-US" dirty="0" smtClean="0"/>
          </a:p>
        </p:txBody>
      </p:sp>
      <p:sp>
        <p:nvSpPr>
          <p:cNvPr id="5" name="TextBox 4"/>
          <p:cNvSpPr txBox="1"/>
          <p:nvPr/>
        </p:nvSpPr>
        <p:spPr>
          <a:xfrm>
            <a:off x="1730474" y="3424699"/>
            <a:ext cx="1730477" cy="646331"/>
          </a:xfrm>
          <a:prstGeom prst="rect">
            <a:avLst/>
          </a:prstGeom>
          <a:noFill/>
        </p:spPr>
        <p:txBody>
          <a:bodyPr wrap="square" rtlCol="0">
            <a:spAutoFit/>
          </a:bodyPr>
          <a:lstStyle/>
          <a:p>
            <a:pPr marL="0" lvl="1"/>
            <a:r>
              <a:rPr lang="en-US" b="1" dirty="0" smtClean="0"/>
              <a:t>Admissible A</a:t>
            </a:r>
            <a:r>
              <a:rPr lang="en-US" b="1" dirty="0" smtClean="0"/>
              <a:t>*</a:t>
            </a:r>
          </a:p>
          <a:p>
            <a:endParaRPr lang="en-US" dirty="0"/>
          </a:p>
        </p:txBody>
      </p:sp>
      <p:sp>
        <p:nvSpPr>
          <p:cNvPr id="7" name="TextBox 6"/>
          <p:cNvSpPr txBox="1"/>
          <p:nvPr/>
        </p:nvSpPr>
        <p:spPr>
          <a:xfrm>
            <a:off x="5304806" y="3424699"/>
            <a:ext cx="1813749" cy="646331"/>
          </a:xfrm>
          <a:prstGeom prst="rect">
            <a:avLst/>
          </a:prstGeom>
          <a:noFill/>
        </p:spPr>
        <p:txBody>
          <a:bodyPr wrap="square" rtlCol="0">
            <a:spAutoFit/>
          </a:bodyPr>
          <a:lstStyle/>
          <a:p>
            <a:pPr marL="0" lvl="1"/>
            <a:r>
              <a:rPr lang="el-GR" b="1" dirty="0" smtClean="0"/>
              <a:t>ε</a:t>
            </a:r>
            <a:r>
              <a:rPr lang="en-US" b="1" dirty="0" smtClean="0"/>
              <a:t>-Admissible A</a:t>
            </a:r>
            <a:r>
              <a:rPr lang="en-US" b="1" dirty="0" smtClean="0"/>
              <a:t>*</a:t>
            </a:r>
          </a:p>
          <a:p>
            <a:endParaRPr lang="en-US" dirty="0"/>
          </a:p>
        </p:txBody>
      </p:sp>
      <p:pic>
        <p:nvPicPr>
          <p:cNvPr id="8" name="Picture 7" descr="Astar_progress_animation.gif"/>
          <p:cNvPicPr>
            <a:picLocks noChangeAspect="1"/>
          </p:cNvPicPr>
          <p:nvPr/>
        </p:nvPicPr>
        <p:blipFill>
          <a:blip r:embed="rId3"/>
          <a:stretch>
            <a:fillRect/>
          </a:stretch>
        </p:blipFill>
        <p:spPr>
          <a:xfrm>
            <a:off x="1536700" y="3813175"/>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Weighted_A_star_with_eps_5.gif"/>
          <p:cNvPicPr>
            <a:picLocks noChangeAspect="1"/>
          </p:cNvPicPr>
          <p:nvPr/>
        </p:nvPicPr>
        <p:blipFill>
          <a:blip r:embed="rId4"/>
          <a:stretch>
            <a:fillRect/>
          </a:stretch>
        </p:blipFill>
        <p:spPr>
          <a:xfrm>
            <a:off x="5219700" y="3810000"/>
            <a:ext cx="2000250"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Map Planning D*</a:t>
            </a:r>
            <a:endParaRPr lang="en-US" dirty="0"/>
          </a:p>
        </p:txBody>
      </p:sp>
      <p:sp>
        <p:nvSpPr>
          <p:cNvPr id="3" name="Content Placeholder 2"/>
          <p:cNvSpPr>
            <a:spLocks noGrp="1"/>
          </p:cNvSpPr>
          <p:nvPr>
            <p:ph idx="1"/>
          </p:nvPr>
        </p:nvSpPr>
        <p:spPr/>
        <p:txBody>
          <a:bodyPr/>
          <a:lstStyle/>
          <a:p>
            <a:r>
              <a:rPr lang="en-US" dirty="0" smtClean="0"/>
              <a:t>D* Overview</a:t>
            </a:r>
          </a:p>
          <a:p>
            <a:pPr lvl="1"/>
            <a:r>
              <a:rPr lang="en-US" dirty="0" smtClean="0"/>
              <a:t>Maintains list of nodes like A* and </a:t>
            </a:r>
            <a:r>
              <a:rPr lang="en-US" dirty="0" err="1" smtClean="0"/>
              <a:t>Dijkstra</a:t>
            </a:r>
            <a:endParaRPr lang="en-US" dirty="0" smtClean="0"/>
          </a:p>
          <a:p>
            <a:pPr lvl="1"/>
            <a:r>
              <a:rPr lang="en-US" dirty="0" smtClean="0"/>
              <a:t>But, has the ability to incrementally </a:t>
            </a:r>
            <a:r>
              <a:rPr lang="en-US" dirty="0" err="1" smtClean="0"/>
              <a:t>replan</a:t>
            </a:r>
            <a:r>
              <a:rPr lang="en-US" dirty="0" smtClean="0"/>
              <a:t> </a:t>
            </a:r>
            <a:endParaRPr lang="en-US" dirty="0" smtClean="0"/>
          </a:p>
          <a:p>
            <a:pPr lvl="2"/>
            <a:r>
              <a:rPr lang="en-US" dirty="0" smtClean="0"/>
              <a:t>Helps when encountering new obstacles</a:t>
            </a:r>
            <a:endParaRPr lang="en-US" dirty="0" smtClean="0"/>
          </a:p>
          <a:p>
            <a:endParaRPr lang="en-US" dirty="0" smtClean="0"/>
          </a:p>
          <a:p>
            <a:r>
              <a:rPr lang="en-US" dirty="0" smtClean="0"/>
              <a:t>D* Applications</a:t>
            </a:r>
          </a:p>
          <a:p>
            <a:pPr lvl="2"/>
            <a:endParaRPr lang="en-US" dirty="0" smtClean="0"/>
          </a:p>
          <a:p>
            <a:pPr lvl="2"/>
            <a:endParaRPr lang="en-US" dirty="0" smtClean="0"/>
          </a:p>
        </p:txBody>
      </p:sp>
      <p:pic>
        <p:nvPicPr>
          <p:cNvPr id="10242" name="Picture 2"/>
          <p:cNvPicPr>
            <a:picLocks noChangeAspect="1" noChangeArrowheads="1"/>
          </p:cNvPicPr>
          <p:nvPr/>
        </p:nvPicPr>
        <p:blipFill>
          <a:blip r:embed="rId3"/>
          <a:srcRect/>
          <a:stretch>
            <a:fillRect/>
          </a:stretch>
        </p:blipFill>
        <p:spPr bwMode="auto">
          <a:xfrm>
            <a:off x="5038725" y="3810794"/>
            <a:ext cx="2610805" cy="2090738"/>
          </a:xfrm>
          <a:prstGeom prst="rect">
            <a:avLst/>
          </a:prstGeom>
          <a:noFill/>
          <a:ln w="9525">
            <a:noFill/>
            <a:miter lim="800000"/>
            <a:headEnd/>
            <a:tailEnd/>
          </a:ln>
        </p:spPr>
      </p:pic>
      <p:pic>
        <p:nvPicPr>
          <p:cNvPr id="10244" name="Picture 4" descr="http://www.euromobil.si/assets/galerija/robotska-vozila/_resampled/SetWidth790-2011-11-19-E03-ango-Robotska-vozila-1st-DARPA-Urban-Challenge-2007-Univ-Carnegie-Mellon-Pittsburg.jpg"/>
          <p:cNvPicPr>
            <a:picLocks noChangeAspect="1" noChangeArrowheads="1"/>
          </p:cNvPicPr>
          <p:nvPr/>
        </p:nvPicPr>
        <p:blipFill>
          <a:blip r:embed="rId4"/>
          <a:srcRect/>
          <a:stretch>
            <a:fillRect/>
          </a:stretch>
        </p:blipFill>
        <p:spPr bwMode="auto">
          <a:xfrm>
            <a:off x="1289050" y="3831432"/>
            <a:ext cx="3072249" cy="2049463"/>
          </a:xfrm>
          <a:prstGeom prst="rect">
            <a:avLst/>
          </a:prstGeom>
          <a:noFill/>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Map Planning </a:t>
            </a:r>
            <a:r>
              <a:rPr lang="en-US" dirty="0" err="1" smtClean="0"/>
              <a:t>Voronoi</a:t>
            </a:r>
            <a:endParaRPr lang="en-US" dirty="0"/>
          </a:p>
        </p:txBody>
      </p:sp>
      <p:sp>
        <p:nvSpPr>
          <p:cNvPr id="3" name="Content Placeholder 2"/>
          <p:cNvSpPr>
            <a:spLocks noGrp="1"/>
          </p:cNvSpPr>
          <p:nvPr>
            <p:ph idx="1"/>
          </p:nvPr>
        </p:nvSpPr>
        <p:spPr/>
        <p:txBody>
          <a:bodyPr/>
          <a:lstStyle/>
          <a:p>
            <a:r>
              <a:rPr lang="en-US" dirty="0" err="1" smtClean="0"/>
              <a:t>Voronoi</a:t>
            </a:r>
            <a:r>
              <a:rPr lang="en-US" dirty="0" smtClean="0"/>
              <a:t> Overview</a:t>
            </a:r>
          </a:p>
          <a:p>
            <a:pPr lvl="1"/>
            <a:r>
              <a:rPr lang="en-US" dirty="0" smtClean="0"/>
              <a:t>Create a network of path free obstacles</a:t>
            </a:r>
          </a:p>
          <a:p>
            <a:pPr lvl="1"/>
            <a:r>
              <a:rPr lang="en-US" dirty="0" smtClean="0"/>
              <a:t>Reduce the cost of recalculating a path - comparatively</a:t>
            </a:r>
          </a:p>
          <a:p>
            <a:pPr lvl="1"/>
            <a:endParaRPr lang="en-US" dirty="0" smtClean="0"/>
          </a:p>
        </p:txBody>
      </p:sp>
      <p:pic>
        <p:nvPicPr>
          <p:cNvPr id="16385" name="Picture 1"/>
          <p:cNvPicPr>
            <a:picLocks noChangeAspect="1" noChangeArrowheads="1"/>
          </p:cNvPicPr>
          <p:nvPr/>
        </p:nvPicPr>
        <p:blipFill>
          <a:blip r:embed="rId2"/>
          <a:srcRect/>
          <a:stretch>
            <a:fillRect/>
          </a:stretch>
        </p:blipFill>
        <p:spPr bwMode="auto">
          <a:xfrm>
            <a:off x="2538413" y="2609850"/>
            <a:ext cx="4033274" cy="3043238"/>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Overall Recommendations</a:t>
            </a:r>
            <a:endParaRPr lang="en-US" dirty="0"/>
          </a:p>
        </p:txBody>
      </p:sp>
      <p:sp>
        <p:nvSpPr>
          <p:cNvPr id="3" name="Content Placeholder 2"/>
          <p:cNvSpPr>
            <a:spLocks noGrp="1"/>
          </p:cNvSpPr>
          <p:nvPr>
            <p:ph idx="1"/>
          </p:nvPr>
        </p:nvSpPr>
        <p:spPr/>
        <p:txBody>
          <a:bodyPr/>
          <a:lstStyle/>
          <a:p>
            <a:r>
              <a:rPr lang="en-US" dirty="0" smtClean="0"/>
              <a:t>How does everything compare?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800" baseline="30000" dirty="0" smtClean="0"/>
              <a:t>R</a:t>
            </a:r>
            <a:r>
              <a:rPr lang="en-US" sz="1800" dirty="0" smtClean="0"/>
              <a:t> – Reactive</a:t>
            </a:r>
          </a:p>
          <a:p>
            <a:r>
              <a:rPr lang="en-US" sz="1800" baseline="30000" dirty="0" smtClean="0"/>
              <a:t>M</a:t>
            </a:r>
            <a:r>
              <a:rPr lang="en-US" sz="1800" dirty="0" smtClean="0"/>
              <a:t> – Map-based</a:t>
            </a:r>
          </a:p>
          <a:p>
            <a:pPr lvl="1"/>
            <a:endParaRPr lang="en-US" dirty="0" smtClean="0"/>
          </a:p>
        </p:txBody>
      </p:sp>
      <p:graphicFrame>
        <p:nvGraphicFramePr>
          <p:cNvPr id="6" name="Table 5"/>
          <p:cNvGraphicFramePr>
            <a:graphicFrameLocks noGrp="1"/>
          </p:cNvGraphicFramePr>
          <p:nvPr/>
        </p:nvGraphicFramePr>
        <p:xfrm>
          <a:off x="1057275" y="1964690"/>
          <a:ext cx="7176411" cy="2713672"/>
        </p:xfrm>
        <a:graphic>
          <a:graphicData uri="http://schemas.openxmlformats.org/drawingml/2006/table">
            <a:tbl>
              <a:tblPr firstRow="1" bandRow="1">
                <a:tableStyleId>{5C22544A-7EE6-4342-B048-85BDC9FD1C3A}</a:tableStyleId>
              </a:tblPr>
              <a:tblGrid>
                <a:gridCol w="1774929"/>
                <a:gridCol w="1676322"/>
                <a:gridCol w="2114576"/>
                <a:gridCol w="1610584"/>
              </a:tblGrid>
              <a:tr h="422275">
                <a:tc>
                  <a:txBody>
                    <a:bodyPr/>
                    <a:lstStyle/>
                    <a:p>
                      <a:pPr algn="ctr"/>
                      <a:r>
                        <a:rPr lang="en-US" sz="1600" dirty="0" smtClean="0"/>
                        <a:t>Method</a:t>
                      </a:r>
                    </a:p>
                  </a:txBody>
                  <a:tcPr/>
                </a:tc>
                <a:tc>
                  <a:txBody>
                    <a:bodyPr/>
                    <a:lstStyle/>
                    <a:p>
                      <a:pPr algn="ctr"/>
                      <a:r>
                        <a:rPr lang="en-US" sz="1600" dirty="0" smtClean="0"/>
                        <a:t>Complexity</a:t>
                      </a:r>
                      <a:endParaRPr lang="en-US" sz="1600" dirty="0"/>
                    </a:p>
                  </a:txBody>
                  <a:tcPr/>
                </a:tc>
                <a:tc>
                  <a:txBody>
                    <a:bodyPr/>
                    <a:lstStyle/>
                    <a:p>
                      <a:pPr algn="ctr"/>
                      <a:r>
                        <a:rPr lang="en-US" sz="1600" dirty="0" smtClean="0"/>
                        <a:t>Advantage</a:t>
                      </a:r>
                      <a:endParaRPr lang="en-US" sz="1600" dirty="0"/>
                    </a:p>
                  </a:txBody>
                  <a:tcPr/>
                </a:tc>
                <a:tc>
                  <a:txBody>
                    <a:bodyPr/>
                    <a:lstStyle/>
                    <a:p>
                      <a:pPr algn="ctr"/>
                      <a:r>
                        <a:rPr lang="en-US" sz="1600" dirty="0" smtClean="0"/>
                        <a:t>Disadvantage</a:t>
                      </a:r>
                      <a:endParaRPr lang="en-US" sz="1600" dirty="0"/>
                    </a:p>
                  </a:txBody>
                  <a:tcPr/>
                </a:tc>
              </a:tr>
              <a:tr h="409575">
                <a:tc>
                  <a:txBody>
                    <a:bodyPr/>
                    <a:lstStyle/>
                    <a:p>
                      <a:pPr algn="ctr"/>
                      <a:r>
                        <a:rPr lang="en-US" sz="1600" b="1" dirty="0" err="1" smtClean="0"/>
                        <a:t>Braitenberg</a:t>
                      </a:r>
                      <a:r>
                        <a:rPr lang="en-US" sz="1600" baseline="30000" dirty="0" err="1" smtClean="0"/>
                        <a:t>R</a:t>
                      </a:r>
                      <a:endParaRPr lang="en-US" sz="1600" baseline="30000" dirty="0" smtClean="0"/>
                    </a:p>
                  </a:txBody>
                  <a:tcPr/>
                </a:tc>
                <a:tc>
                  <a:txBody>
                    <a:bodyPr/>
                    <a:lstStyle/>
                    <a:p>
                      <a:pPr algn="ctr"/>
                      <a:r>
                        <a:rPr lang="en-US" sz="1600" dirty="0" smtClean="0"/>
                        <a:t>Low</a:t>
                      </a:r>
                      <a:endParaRPr lang="en-US" sz="1600" dirty="0"/>
                    </a:p>
                  </a:txBody>
                  <a:tcPr/>
                </a:tc>
                <a:tc>
                  <a:txBody>
                    <a:bodyPr/>
                    <a:lstStyle/>
                    <a:p>
                      <a:pPr algn="ctr"/>
                      <a:r>
                        <a:rPr lang="en-US" sz="1200" dirty="0" smtClean="0"/>
                        <a:t>Simple w/ </a:t>
                      </a:r>
                      <a:r>
                        <a:rPr lang="en-US" sz="1200" dirty="0" err="1" smtClean="0"/>
                        <a:t>sensorimotor</a:t>
                      </a:r>
                      <a:endParaRPr lang="en-US" sz="1200" dirty="0"/>
                    </a:p>
                  </a:txBody>
                  <a:tcPr/>
                </a:tc>
                <a:tc>
                  <a:txBody>
                    <a:bodyPr/>
                    <a:lstStyle/>
                    <a:p>
                      <a:pPr algn="ctr"/>
                      <a:r>
                        <a:rPr lang="en-US" sz="1200" dirty="0" smtClean="0"/>
                        <a:t>No</a:t>
                      </a:r>
                      <a:r>
                        <a:rPr lang="en-US" sz="1200" baseline="0" dirty="0" smtClean="0"/>
                        <a:t> logic</a:t>
                      </a:r>
                      <a:endParaRPr lang="en-US" sz="1200" dirty="0"/>
                    </a:p>
                  </a:txBody>
                  <a:tcPr/>
                </a:tc>
              </a:tr>
              <a:tr h="384810">
                <a:tc>
                  <a:txBody>
                    <a:bodyPr/>
                    <a:lstStyle/>
                    <a:p>
                      <a:pPr algn="ctr"/>
                      <a:r>
                        <a:rPr lang="en-US" sz="1600" b="1" dirty="0" smtClean="0"/>
                        <a:t>Bug2</a:t>
                      </a:r>
                      <a:r>
                        <a:rPr lang="en-US" sz="1600" baseline="30000" dirty="0" smtClean="0"/>
                        <a:t>R</a:t>
                      </a:r>
                      <a:endParaRPr lang="en-US" sz="1600" baseline="30000" dirty="0"/>
                    </a:p>
                  </a:txBody>
                  <a:tcPr/>
                </a:tc>
                <a:tc>
                  <a:txBody>
                    <a:bodyPr/>
                    <a:lstStyle/>
                    <a:p>
                      <a:pPr algn="ctr"/>
                      <a:r>
                        <a:rPr lang="en-US" sz="1600" dirty="0" smtClean="0"/>
                        <a:t>Low</a:t>
                      </a:r>
                      <a:endParaRPr lang="en-US" sz="1600" dirty="0"/>
                    </a:p>
                  </a:txBody>
                  <a:tcPr/>
                </a:tc>
                <a:tc>
                  <a:txBody>
                    <a:bodyPr/>
                    <a:lstStyle/>
                    <a:p>
                      <a:pPr algn="ctr"/>
                      <a:r>
                        <a:rPr lang="en-US" sz="1200" dirty="0" smtClean="0"/>
                        <a:t>Simple</a:t>
                      </a:r>
                      <a:r>
                        <a:rPr lang="en-US" sz="1200" baseline="0" dirty="0" smtClean="0"/>
                        <a:t> w/ state logic</a:t>
                      </a:r>
                      <a:endParaRPr lang="en-US" sz="1200" dirty="0"/>
                    </a:p>
                  </a:txBody>
                  <a:tcPr/>
                </a:tc>
                <a:tc>
                  <a:txBody>
                    <a:bodyPr/>
                    <a:lstStyle/>
                    <a:p>
                      <a:pPr algn="ctr"/>
                      <a:r>
                        <a:rPr lang="en-US" sz="1200" dirty="0" smtClean="0"/>
                        <a:t>No planning</a:t>
                      </a:r>
                      <a:endParaRPr lang="en-US" sz="1200" dirty="0"/>
                    </a:p>
                  </a:txBody>
                  <a:tcPr/>
                </a:tc>
              </a:tr>
              <a:tr h="411162">
                <a:tc>
                  <a:txBody>
                    <a:bodyPr/>
                    <a:lstStyle/>
                    <a:p>
                      <a:pPr algn="ctr"/>
                      <a:r>
                        <a:rPr lang="en-US" sz="1600" b="1" dirty="0" err="1" smtClean="0"/>
                        <a:t>Dijkstra</a:t>
                      </a:r>
                      <a:r>
                        <a:rPr lang="en-US" sz="1600" baseline="30000" dirty="0" err="1" smtClean="0"/>
                        <a:t>M</a:t>
                      </a:r>
                      <a:endParaRPr lang="en-US" sz="1600" baseline="30000" dirty="0"/>
                    </a:p>
                  </a:txBody>
                  <a:tcPr/>
                </a:tc>
                <a:tc>
                  <a:txBody>
                    <a:bodyPr/>
                    <a:lstStyle/>
                    <a:p>
                      <a:pPr algn="ctr"/>
                      <a:r>
                        <a:rPr lang="en-US" sz="1600" dirty="0" smtClean="0"/>
                        <a:t>Medium</a:t>
                      </a:r>
                      <a:endParaRPr lang="en-US" sz="1600" dirty="0"/>
                    </a:p>
                  </a:txBody>
                  <a:tcPr/>
                </a:tc>
                <a:tc>
                  <a:txBody>
                    <a:bodyPr/>
                    <a:lstStyle/>
                    <a:p>
                      <a:pPr algn="ctr"/>
                      <a:r>
                        <a:rPr lang="en-US" sz="1200" dirty="0" smtClean="0"/>
                        <a:t>Brute force calculation</a:t>
                      </a:r>
                      <a:endParaRPr lang="en-US" sz="1200" dirty="0"/>
                    </a:p>
                  </a:txBody>
                  <a:tcPr/>
                </a:tc>
                <a:tc>
                  <a:txBody>
                    <a:bodyPr/>
                    <a:lstStyle/>
                    <a:p>
                      <a:pPr algn="ctr"/>
                      <a:r>
                        <a:rPr lang="en-US" sz="1200" dirty="0" smtClean="0"/>
                        <a:t>“slow” calculation</a:t>
                      </a:r>
                      <a:endParaRPr lang="en-US" sz="1200" dirty="0"/>
                    </a:p>
                  </a:txBody>
                  <a:tcPr/>
                </a:tc>
              </a:tr>
              <a:tr h="381000">
                <a:tc>
                  <a:txBody>
                    <a:bodyPr/>
                    <a:lstStyle/>
                    <a:p>
                      <a:pPr algn="ctr"/>
                      <a:r>
                        <a:rPr lang="en-US" sz="1600" b="1" dirty="0" smtClean="0"/>
                        <a:t>A*</a:t>
                      </a:r>
                      <a:r>
                        <a:rPr lang="en-US" sz="1600" baseline="30000" dirty="0"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Optimal</a:t>
                      </a:r>
                      <a:r>
                        <a:rPr lang="en-US" sz="1200" baseline="0" dirty="0" smtClean="0"/>
                        <a:t> solution</a:t>
                      </a:r>
                      <a:endParaRPr lang="en-US" sz="1200" dirty="0"/>
                    </a:p>
                  </a:txBody>
                  <a:tcPr/>
                </a:tc>
                <a:tc>
                  <a:txBody>
                    <a:bodyPr/>
                    <a:lstStyle/>
                    <a:p>
                      <a:pPr algn="ctr"/>
                      <a:r>
                        <a:rPr lang="en-US" sz="1200" dirty="0" smtClean="0"/>
                        <a:t>Planning cost</a:t>
                      </a:r>
                      <a:endParaRPr lang="en-US" sz="1200" dirty="0"/>
                    </a:p>
                  </a:txBody>
                  <a:tcPr/>
                </a:tc>
              </a:tr>
              <a:tr h="352425">
                <a:tc>
                  <a:txBody>
                    <a:bodyPr/>
                    <a:lstStyle/>
                    <a:p>
                      <a:pPr algn="ctr"/>
                      <a:r>
                        <a:rPr lang="en-US" sz="1600" b="1" dirty="0" smtClean="0"/>
                        <a:t>D*</a:t>
                      </a:r>
                      <a:r>
                        <a:rPr lang="en-US" sz="1600" baseline="30000" dirty="0"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Incremental </a:t>
                      </a:r>
                      <a:r>
                        <a:rPr lang="en-US" sz="1200" dirty="0" err="1" smtClean="0"/>
                        <a:t>replanning</a:t>
                      </a:r>
                      <a:endParaRPr lang="en-US" sz="1200" dirty="0"/>
                    </a:p>
                  </a:txBody>
                  <a:tcPr/>
                </a:tc>
                <a:tc>
                  <a:txBody>
                    <a:bodyPr/>
                    <a:lstStyle/>
                    <a:p>
                      <a:pPr algn="ctr"/>
                      <a:r>
                        <a:rPr lang="en-US" sz="1200" dirty="0" smtClean="0"/>
                        <a:t>Planning cost</a:t>
                      </a:r>
                      <a:endParaRPr lang="en-US" sz="1200" dirty="0"/>
                    </a:p>
                  </a:txBody>
                  <a:tcPr/>
                </a:tc>
              </a:tr>
              <a:tr h="352425">
                <a:tc>
                  <a:txBody>
                    <a:bodyPr/>
                    <a:lstStyle/>
                    <a:p>
                      <a:pPr algn="ctr"/>
                      <a:r>
                        <a:rPr lang="en-US" sz="1600" b="1" dirty="0" err="1" smtClean="0"/>
                        <a:t>Voronoi</a:t>
                      </a:r>
                      <a:r>
                        <a:rPr lang="en-US" sz="1600" baseline="30000" dirty="0" err="1" smtClean="0"/>
                        <a:t>M</a:t>
                      </a:r>
                      <a:endParaRPr lang="en-US" sz="1600" baseline="30000" dirty="0"/>
                    </a:p>
                  </a:txBody>
                  <a:tcPr/>
                </a:tc>
                <a:tc>
                  <a:txBody>
                    <a:bodyPr/>
                    <a:lstStyle/>
                    <a:p>
                      <a:pPr algn="ctr"/>
                      <a:r>
                        <a:rPr lang="en-US" sz="1600" dirty="0" smtClean="0"/>
                        <a:t>High</a:t>
                      </a:r>
                      <a:endParaRPr lang="en-US" sz="1600" dirty="0"/>
                    </a:p>
                  </a:txBody>
                  <a:tcPr/>
                </a:tc>
                <a:tc>
                  <a:txBody>
                    <a:bodyPr/>
                    <a:lstStyle/>
                    <a:p>
                      <a:pPr algn="ctr"/>
                      <a:r>
                        <a:rPr lang="en-US" sz="1200" dirty="0" smtClean="0"/>
                        <a:t>Efficient recalculation</a:t>
                      </a:r>
                      <a:endParaRPr lang="en-US" sz="1200" dirty="0"/>
                    </a:p>
                  </a:txBody>
                  <a:tcPr/>
                </a:tc>
                <a:tc>
                  <a:txBody>
                    <a:bodyPr/>
                    <a:lstStyle/>
                    <a:p>
                      <a:pPr algn="ctr"/>
                      <a:r>
                        <a:rPr lang="en-US" sz="1200" dirty="0" smtClean="0"/>
                        <a:t>Less optimal path</a:t>
                      </a:r>
                      <a:endParaRPr lang="en-US" sz="1200" dirty="0"/>
                    </a:p>
                  </a:txBody>
                  <a:tcPr/>
                </a:tc>
              </a:tr>
            </a:tbl>
          </a:graphicData>
        </a:graphic>
      </p:graphicFrame>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 </a:t>
            </a:r>
            <a:r>
              <a:rPr lang="en-US" dirty="0" smtClean="0"/>
              <a:t>Bug2 </a:t>
            </a:r>
            <a:r>
              <a:rPr lang="en-US" dirty="0" err="1" smtClean="0"/>
              <a:t>LabVIEW</a:t>
            </a:r>
            <a:r>
              <a:rPr lang="en-US" dirty="0" smtClean="0"/>
              <a:t> Examples</a:t>
            </a:r>
            <a:endParaRPr lang="en-US" dirty="0"/>
          </a:p>
        </p:txBody>
      </p:sp>
      <p:sp>
        <p:nvSpPr>
          <p:cNvPr id="3" name="Content Placeholder 2"/>
          <p:cNvSpPr>
            <a:spLocks noGrp="1"/>
          </p:cNvSpPr>
          <p:nvPr>
            <p:ph idx="1"/>
          </p:nvPr>
        </p:nvSpPr>
        <p:spPr/>
        <p:txBody>
          <a:bodyPr/>
          <a:lstStyle/>
          <a:p>
            <a:r>
              <a:rPr lang="en-US" dirty="0" smtClean="0"/>
              <a:t>Reactive Method Example</a:t>
            </a:r>
          </a:p>
          <a:p>
            <a:pPr lvl="1"/>
            <a:r>
              <a:rPr lang="en-US" dirty="0" smtClean="0"/>
              <a:t>Bug2 in </a:t>
            </a:r>
            <a:r>
              <a:rPr lang="en-US" dirty="0" err="1" smtClean="0"/>
              <a:t>LabVIEW</a:t>
            </a:r>
            <a:endParaRPr lang="en-US" dirty="0" smtClean="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a:t>
            </a:r>
            <a:r>
              <a:rPr lang="en-US" dirty="0" smtClean="0"/>
              <a:t>– D* </a:t>
            </a:r>
            <a:r>
              <a:rPr lang="en-US" dirty="0" err="1" smtClean="0"/>
              <a:t>LabVIEW</a:t>
            </a:r>
            <a:r>
              <a:rPr lang="en-US" dirty="0" smtClean="0"/>
              <a:t> Examples</a:t>
            </a:r>
            <a:endParaRPr lang="en-US" dirty="0"/>
          </a:p>
        </p:txBody>
      </p:sp>
      <p:sp>
        <p:nvSpPr>
          <p:cNvPr id="3" name="Content Placeholder 2"/>
          <p:cNvSpPr>
            <a:spLocks noGrp="1"/>
          </p:cNvSpPr>
          <p:nvPr>
            <p:ph idx="1"/>
          </p:nvPr>
        </p:nvSpPr>
        <p:spPr/>
        <p:txBody>
          <a:bodyPr/>
          <a:lstStyle/>
          <a:p>
            <a:r>
              <a:rPr lang="en-US" dirty="0" smtClean="0"/>
              <a:t>Map-based Method Example</a:t>
            </a:r>
          </a:p>
          <a:p>
            <a:pPr lvl="1"/>
            <a:r>
              <a:rPr lang="en-US" dirty="0" smtClean="0"/>
              <a:t>D* in </a:t>
            </a:r>
            <a:r>
              <a:rPr lang="en-US" dirty="0" err="1" smtClean="0"/>
              <a:t>LabVIEW</a:t>
            </a:r>
            <a:r>
              <a:rPr lang="en-US" dirty="0" smtClean="0"/>
              <a:t> </a:t>
            </a:r>
            <a:endParaRPr lang="en-US" dirty="0" smtClean="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a:t>
            </a:r>
            <a:r>
              <a:rPr lang="en-US" dirty="0" smtClean="0"/>
              <a:t>– What comes next?</a:t>
            </a:r>
            <a:endParaRPr lang="en-US" dirty="0"/>
          </a:p>
        </p:txBody>
      </p:sp>
      <p:sp>
        <p:nvSpPr>
          <p:cNvPr id="3" name="Content Placeholder 2"/>
          <p:cNvSpPr>
            <a:spLocks noGrp="1"/>
          </p:cNvSpPr>
          <p:nvPr>
            <p:ph idx="1"/>
          </p:nvPr>
        </p:nvSpPr>
        <p:spPr/>
        <p:txBody>
          <a:bodyPr/>
          <a:lstStyle/>
          <a:p>
            <a:r>
              <a:rPr lang="en-US" dirty="0" smtClean="0"/>
              <a:t>Navigation is only one piece of the puzzle</a:t>
            </a:r>
          </a:p>
          <a:p>
            <a:r>
              <a:rPr lang="en-US" dirty="0" smtClean="0"/>
              <a:t>What about,</a:t>
            </a:r>
            <a:endParaRPr lang="en-US" dirty="0" smtClean="0"/>
          </a:p>
        </p:txBody>
      </p:sp>
      <p:grpSp>
        <p:nvGrpSpPr>
          <p:cNvPr id="17" name="Group 16"/>
          <p:cNvGrpSpPr/>
          <p:nvPr/>
        </p:nvGrpSpPr>
        <p:grpSpPr>
          <a:xfrm>
            <a:off x="1419225" y="2190750"/>
            <a:ext cx="1895475" cy="1876425"/>
            <a:chOff x="800100" y="3000375"/>
            <a:chExt cx="1895475" cy="1876425"/>
          </a:xfrm>
        </p:grpSpPr>
        <p:sp>
          <p:nvSpPr>
            <p:cNvPr id="16" name="Rounded Rectangle 15"/>
            <p:cNvSpPr/>
            <p:nvPr/>
          </p:nvSpPr>
          <p:spPr>
            <a:xfrm>
              <a:off x="800100" y="3000375"/>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 name="Picture 2"/>
            <p:cNvPicPr>
              <a:picLocks noChangeAspect="1" noChangeArrowheads="1"/>
            </p:cNvPicPr>
            <p:nvPr/>
          </p:nvPicPr>
          <p:blipFill>
            <a:blip r:embed="rId2" cstate="print"/>
            <a:srcRect/>
            <a:stretch>
              <a:fillRect/>
            </a:stretch>
          </p:blipFill>
          <p:spPr bwMode="auto">
            <a:xfrm>
              <a:off x="1767471" y="3874139"/>
              <a:ext cx="792163" cy="8382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910221" y="3569339"/>
              <a:ext cx="838200" cy="1114425"/>
            </a:xfrm>
            <a:prstGeom prst="rect">
              <a:avLst/>
            </a:prstGeom>
            <a:noFill/>
            <a:ln w="9525">
              <a:noFill/>
              <a:miter lim="800000"/>
              <a:headEnd/>
              <a:tailEnd/>
            </a:ln>
          </p:spPr>
        </p:pic>
        <p:sp>
          <p:nvSpPr>
            <p:cNvPr id="7" name="TextBox 6"/>
            <p:cNvSpPr txBox="1"/>
            <p:nvPr/>
          </p:nvSpPr>
          <p:spPr>
            <a:xfrm>
              <a:off x="1181015" y="3076575"/>
              <a:ext cx="1133644" cy="369332"/>
            </a:xfrm>
            <a:prstGeom prst="rect">
              <a:avLst/>
            </a:prstGeom>
            <a:noFill/>
          </p:spPr>
          <p:txBody>
            <a:bodyPr wrap="none" rtlCol="0">
              <a:spAutoFit/>
            </a:bodyPr>
            <a:lstStyle/>
            <a:p>
              <a:r>
                <a:rPr lang="en-US" b="1" dirty="0" smtClean="0"/>
                <a:t>Sensors?</a:t>
              </a:r>
              <a:endParaRPr lang="en-US" b="1" dirty="0"/>
            </a:p>
          </p:txBody>
        </p:sp>
      </p:grpSp>
      <p:grpSp>
        <p:nvGrpSpPr>
          <p:cNvPr id="18" name="Group 17"/>
          <p:cNvGrpSpPr/>
          <p:nvPr/>
        </p:nvGrpSpPr>
        <p:grpSpPr>
          <a:xfrm>
            <a:off x="3557588" y="2190750"/>
            <a:ext cx="1895475" cy="1876425"/>
            <a:chOff x="2933700" y="2962275"/>
            <a:chExt cx="1895475" cy="1876425"/>
          </a:xfrm>
        </p:grpSpPr>
        <p:sp>
          <p:nvSpPr>
            <p:cNvPr id="13" name="Rounded Rectangle 12"/>
            <p:cNvSpPr/>
            <p:nvPr/>
          </p:nvSpPr>
          <p:spPr>
            <a:xfrm>
              <a:off x="2933700" y="2962275"/>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3137131" y="2968109"/>
              <a:ext cx="1488613" cy="369332"/>
            </a:xfrm>
            <a:prstGeom prst="rect">
              <a:avLst/>
            </a:prstGeom>
          </p:spPr>
          <p:txBody>
            <a:bodyPr wrap="none">
              <a:spAutoFit/>
            </a:bodyPr>
            <a:lstStyle/>
            <a:p>
              <a:r>
                <a:rPr lang="en-US" b="1" dirty="0" smtClean="0"/>
                <a:t>Localization?</a:t>
              </a:r>
              <a:endParaRPr lang="en-US" b="1" dirty="0"/>
            </a:p>
          </p:txBody>
        </p:sp>
        <p:pic>
          <p:nvPicPr>
            <p:cNvPr id="73730" name="Picture 2"/>
            <p:cNvPicPr>
              <a:picLocks noChangeAspect="1" noChangeArrowheads="1"/>
            </p:cNvPicPr>
            <p:nvPr/>
          </p:nvPicPr>
          <p:blipFill>
            <a:blip r:embed="rId4"/>
            <a:srcRect/>
            <a:stretch>
              <a:fillRect/>
            </a:stretch>
          </p:blipFill>
          <p:spPr bwMode="auto">
            <a:xfrm>
              <a:off x="3440246" y="3324225"/>
              <a:ext cx="882383" cy="1462088"/>
            </a:xfrm>
            <a:prstGeom prst="rect">
              <a:avLst/>
            </a:prstGeom>
            <a:noFill/>
            <a:ln w="9525">
              <a:noFill/>
              <a:miter lim="800000"/>
              <a:headEnd/>
              <a:tailEnd/>
            </a:ln>
          </p:spPr>
        </p:pic>
      </p:grpSp>
      <p:grpSp>
        <p:nvGrpSpPr>
          <p:cNvPr id="19" name="Group 18"/>
          <p:cNvGrpSpPr/>
          <p:nvPr/>
        </p:nvGrpSpPr>
        <p:grpSpPr>
          <a:xfrm>
            <a:off x="5695950" y="2190750"/>
            <a:ext cx="1895475" cy="1876425"/>
            <a:chOff x="5076825" y="2971800"/>
            <a:chExt cx="1895475" cy="1876425"/>
          </a:xfrm>
        </p:grpSpPr>
        <p:sp>
          <p:nvSpPr>
            <p:cNvPr id="15" name="Rounded Rectangle 14"/>
            <p:cNvSpPr/>
            <p:nvPr/>
          </p:nvSpPr>
          <p:spPr>
            <a:xfrm>
              <a:off x="5076825" y="2971800"/>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5248324" y="3044309"/>
              <a:ext cx="1552476" cy="369332"/>
            </a:xfrm>
            <a:prstGeom prst="rect">
              <a:avLst/>
            </a:prstGeom>
          </p:spPr>
          <p:txBody>
            <a:bodyPr wrap="none">
              <a:spAutoFit/>
            </a:bodyPr>
            <a:lstStyle/>
            <a:p>
              <a:r>
                <a:rPr lang="en-US" b="1" dirty="0" smtClean="0"/>
                <a:t>Deployment?</a:t>
              </a:r>
              <a:endParaRPr lang="en-US" b="1" dirty="0"/>
            </a:p>
          </p:txBody>
        </p:sp>
        <p:pic>
          <p:nvPicPr>
            <p:cNvPr id="14" name="Content Placeholder 3" descr="Volksbot006.jpg"/>
            <p:cNvPicPr>
              <a:picLocks noChangeAspect="1"/>
            </p:cNvPicPr>
            <p:nvPr/>
          </p:nvPicPr>
          <p:blipFill>
            <a:blip r:embed="rId5" cstate="print"/>
            <a:stretch>
              <a:fillRect/>
            </a:stretch>
          </p:blipFill>
          <p:spPr>
            <a:xfrm>
              <a:off x="5174741" y="3467100"/>
              <a:ext cx="1699643" cy="1133095"/>
            </a:xfrm>
            <a:prstGeom prst="rect">
              <a:avLst/>
            </a:prstGeom>
            <a:ln>
              <a:noFill/>
            </a:ln>
            <a:effectLst>
              <a:softEdge rad="112500"/>
            </a:effectLst>
          </p:spPr>
        </p:pic>
      </p:grpSp>
      <p:grpSp>
        <p:nvGrpSpPr>
          <p:cNvPr id="27" name="Group 26"/>
          <p:cNvGrpSpPr/>
          <p:nvPr/>
        </p:nvGrpSpPr>
        <p:grpSpPr>
          <a:xfrm>
            <a:off x="2419350" y="4233863"/>
            <a:ext cx="1895475" cy="1876425"/>
            <a:chOff x="847725" y="4229100"/>
            <a:chExt cx="1895475" cy="1876425"/>
          </a:xfrm>
        </p:grpSpPr>
        <p:sp>
          <p:nvSpPr>
            <p:cNvPr id="23" name="Rounded Rectangle 22"/>
            <p:cNvSpPr/>
            <p:nvPr/>
          </p:nvSpPr>
          <p:spPr>
            <a:xfrm>
              <a:off x="847725" y="4229100"/>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1234924" y="4263509"/>
              <a:ext cx="1121076" cy="369332"/>
            </a:xfrm>
            <a:prstGeom prst="rect">
              <a:avLst/>
            </a:prstGeom>
          </p:spPr>
          <p:txBody>
            <a:bodyPr wrap="none">
              <a:spAutoFit/>
            </a:bodyPr>
            <a:lstStyle/>
            <a:p>
              <a:r>
                <a:rPr lang="en-US" b="1" dirty="0" smtClean="0"/>
                <a:t>Mobility?</a:t>
              </a:r>
              <a:endParaRPr lang="en-US" b="1" dirty="0"/>
            </a:p>
          </p:txBody>
        </p:sp>
        <p:pic>
          <p:nvPicPr>
            <p:cNvPr id="73732" name="Picture 4"/>
            <p:cNvPicPr>
              <a:picLocks noChangeAspect="1" noChangeArrowheads="1"/>
            </p:cNvPicPr>
            <p:nvPr/>
          </p:nvPicPr>
          <p:blipFill>
            <a:blip r:embed="rId6"/>
            <a:srcRect/>
            <a:stretch>
              <a:fillRect/>
            </a:stretch>
          </p:blipFill>
          <p:spPr bwMode="auto">
            <a:xfrm>
              <a:off x="1043123" y="4648200"/>
              <a:ext cx="1504679" cy="1409699"/>
            </a:xfrm>
            <a:prstGeom prst="rect">
              <a:avLst/>
            </a:prstGeom>
            <a:noFill/>
            <a:ln w="9525">
              <a:noFill/>
              <a:miter lim="800000"/>
              <a:headEnd/>
              <a:tailEnd/>
            </a:ln>
          </p:spPr>
        </p:pic>
      </p:grpSp>
      <p:grpSp>
        <p:nvGrpSpPr>
          <p:cNvPr id="33" name="Group 32"/>
          <p:cNvGrpSpPr/>
          <p:nvPr/>
        </p:nvGrpSpPr>
        <p:grpSpPr>
          <a:xfrm>
            <a:off x="4552950" y="4233863"/>
            <a:ext cx="1895475" cy="1876425"/>
            <a:chOff x="2981325" y="4238625"/>
            <a:chExt cx="1895475" cy="1876425"/>
          </a:xfrm>
        </p:grpSpPr>
        <p:sp>
          <p:nvSpPr>
            <p:cNvPr id="29" name="Rounded Rectangle 28"/>
            <p:cNvSpPr/>
            <p:nvPr/>
          </p:nvSpPr>
          <p:spPr>
            <a:xfrm>
              <a:off x="2981325" y="4238625"/>
              <a:ext cx="1895475" cy="18764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3240284" y="4273034"/>
              <a:ext cx="1377557" cy="369332"/>
            </a:xfrm>
            <a:prstGeom prst="rect">
              <a:avLst/>
            </a:prstGeom>
          </p:spPr>
          <p:txBody>
            <a:bodyPr wrap="none">
              <a:spAutoFit/>
            </a:bodyPr>
            <a:lstStyle/>
            <a:p>
              <a:r>
                <a:rPr lang="en-US" b="1" dirty="0" smtClean="0"/>
                <a:t>Simulation?</a:t>
              </a:r>
              <a:endParaRPr lang="en-US" b="1" dirty="0"/>
            </a:p>
          </p:txBody>
        </p:sp>
        <p:pic>
          <p:nvPicPr>
            <p:cNvPr id="32" name="Picture 21" descr="vini front panel.png"/>
            <p:cNvPicPr>
              <a:picLocks noChangeAspect="1"/>
            </p:cNvPicPr>
            <p:nvPr/>
          </p:nvPicPr>
          <p:blipFill>
            <a:blip r:embed="rId7" cstate="print"/>
            <a:srcRect/>
            <a:stretch>
              <a:fillRect/>
            </a:stretch>
          </p:blipFill>
          <p:spPr bwMode="auto">
            <a:xfrm>
              <a:off x="3151478" y="4667250"/>
              <a:ext cx="1555169" cy="1253086"/>
            </a:xfrm>
            <a:prstGeom prst="rect">
              <a:avLst/>
            </a:prstGeom>
            <a:noFill/>
            <a:ln w="9525">
              <a:noFill/>
              <a:miter lim="800000"/>
              <a:headEnd/>
              <a:tailEnd/>
            </a:ln>
          </p:spPr>
        </p:pic>
      </p:gr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a:t>
            </a:r>
            <a:r>
              <a:rPr lang="en-US" dirty="0" smtClean="0"/>
              <a:t>– What comes next?</a:t>
            </a:r>
            <a:endParaRPr lang="en-US" dirty="0"/>
          </a:p>
        </p:txBody>
      </p:sp>
      <p:sp>
        <p:nvSpPr>
          <p:cNvPr id="3" name="Content Placeholder 2"/>
          <p:cNvSpPr>
            <a:spLocks noGrp="1"/>
          </p:cNvSpPr>
          <p:nvPr>
            <p:ph idx="1"/>
          </p:nvPr>
        </p:nvSpPr>
        <p:spPr/>
        <p:txBody>
          <a:bodyPr/>
          <a:lstStyle/>
          <a:p>
            <a:r>
              <a:rPr lang="en-US" dirty="0" smtClean="0"/>
              <a:t>Witty End slide…</a:t>
            </a:r>
            <a:endParaRPr lang="en-US" dirty="0" smtClean="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35836169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5932" y="2947988"/>
            <a:ext cx="8212137" cy="963612"/>
          </a:xfrm>
        </p:spPr>
        <p:txBody>
          <a:bodyPr/>
          <a:lstStyle/>
          <a:p>
            <a:pPr algn="ctr"/>
            <a:r>
              <a:rPr lang="en-US" i="1" dirty="0" smtClean="0">
                <a:solidFill>
                  <a:schemeClr val="bg1">
                    <a:lumMod val="50000"/>
                  </a:schemeClr>
                </a:solidFill>
              </a:rPr>
              <a:t>&lt;Blank&gt;</a:t>
            </a:r>
            <a:endParaRPr lang="en-US" i="1" dirty="0">
              <a:solidFill>
                <a:schemeClr val="bg1">
                  <a:lumMod val="50000"/>
                </a:schemeClr>
              </a:solidFill>
            </a:endParaRPr>
          </a:p>
        </p:txBody>
      </p:sp>
    </p:spTree>
    <p:extLst>
      <p:ext uri="{BB962C8B-B14F-4D97-AF65-F5344CB8AC3E}">
        <p14:creationId xmlns:p14="http://schemas.microsoft.com/office/powerpoint/2010/main" xmlns="" val="2407194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Content Placeholder 2"/>
          <p:cNvSpPr>
            <a:spLocks noGrp="1"/>
          </p:cNvSpPr>
          <p:nvPr>
            <p:ph idx="1"/>
          </p:nvPr>
        </p:nvSpPr>
        <p:spPr/>
        <p:txBody>
          <a:bodyPr/>
          <a:lstStyle/>
          <a:p>
            <a:r>
              <a:rPr lang="en-US" dirty="0" smtClean="0"/>
              <a:t>Tim </a:t>
            </a:r>
            <a:r>
              <a:rPr lang="en-US" dirty="0" err="1" smtClean="0"/>
              <a:t>Ancarrow</a:t>
            </a:r>
            <a:endParaRPr lang="en-US" dirty="0" smtClean="0"/>
          </a:p>
          <a:p>
            <a:pPr lvl="1"/>
            <a:r>
              <a:rPr lang="en-US" dirty="0" smtClean="0"/>
              <a:t>BS Mechanical Engineering</a:t>
            </a:r>
          </a:p>
          <a:p>
            <a:pPr lvl="2"/>
            <a:r>
              <a:rPr lang="en-US" dirty="0" smtClean="0"/>
              <a:t>Virginia Tech</a:t>
            </a:r>
          </a:p>
          <a:p>
            <a:pPr lvl="2"/>
            <a:endParaRPr lang="en-US" dirty="0" smtClean="0"/>
          </a:p>
          <a:p>
            <a:pPr lvl="1"/>
            <a:r>
              <a:rPr lang="en-US" dirty="0" smtClean="0"/>
              <a:t>NI Applications Engineer</a:t>
            </a:r>
          </a:p>
          <a:p>
            <a:pPr lvl="2"/>
            <a:r>
              <a:rPr lang="en-US" dirty="0" smtClean="0"/>
              <a:t>Real-Time Software</a:t>
            </a:r>
          </a:p>
          <a:p>
            <a:pPr lvl="2"/>
            <a:r>
              <a:rPr lang="en-US" dirty="0" smtClean="0"/>
              <a:t>Model Based Design</a:t>
            </a:r>
          </a:p>
        </p:txBody>
      </p:sp>
      <p:sp>
        <p:nvSpPr>
          <p:cNvPr id="4" name="Rectangle 3"/>
          <p:cNvSpPr/>
          <p:nvPr/>
        </p:nvSpPr>
        <p:spPr>
          <a:xfrm>
            <a:off x="5607170" y="1207698"/>
            <a:ext cx="2674188" cy="3433313"/>
          </a:xfrm>
          <a:prstGeom prst="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Picture of me</a:t>
            </a:r>
            <a:endParaRPr lang="en-US" dirty="0"/>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History of Robotics</a:t>
            </a:r>
            <a:endParaRPr lang="en-US" dirty="0"/>
          </a:p>
        </p:txBody>
      </p:sp>
      <p:grpSp>
        <p:nvGrpSpPr>
          <p:cNvPr id="5" name="Group 4"/>
          <p:cNvGrpSpPr/>
          <p:nvPr/>
        </p:nvGrpSpPr>
        <p:grpSpPr>
          <a:xfrm>
            <a:off x="355046" y="1010434"/>
            <a:ext cx="8305684" cy="5045513"/>
            <a:chOff x="0" y="0"/>
            <a:chExt cx="8559800" cy="5854700"/>
          </a:xfrm>
        </p:grpSpPr>
        <p:graphicFrame>
          <p:nvGraphicFramePr>
            <p:cNvPr id="6" name="Chart 5"/>
            <p:cNvGraphicFramePr/>
            <p:nvPr>
              <p:extLst>
                <p:ext uri="{D42A27DB-BD31-4B8C-83A1-F6EECF244321}">
                  <p14:modId xmlns:p14="http://schemas.microsoft.com/office/powerpoint/2010/main" xmlns="" val="1235806376"/>
                </p:ext>
              </p:extLst>
            </p:nvPr>
          </p:nvGraphicFramePr>
          <p:xfrm>
            <a:off x="0" y="0"/>
            <a:ext cx="8559800" cy="58547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p:cNvPicPr>
              <a:picLocks noChangeAspect="1"/>
            </p:cNvPicPr>
            <p:nvPr/>
          </p:nvPicPr>
          <p:blipFill>
            <a:blip r:embed="rId4"/>
            <a:stretch>
              <a:fillRect/>
            </a:stretch>
          </p:blipFill>
          <p:spPr>
            <a:xfrm>
              <a:off x="2232690" y="4889500"/>
              <a:ext cx="523209" cy="5969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097482" y="4889500"/>
              <a:ext cx="356917" cy="58420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xmlns=""/>
                </a:ext>
              </a:extLst>
            </a:blip>
            <a:srcRect/>
            <a:stretch/>
          </p:blipFill>
          <p:spPr>
            <a:xfrm>
              <a:off x="3911600" y="4305300"/>
              <a:ext cx="584199" cy="1066800"/>
            </a:xfrm>
            <a:prstGeom prst="rect">
              <a:avLst/>
            </a:prstGeom>
          </p:spPr>
        </p:pic>
        <p:pic>
          <p:nvPicPr>
            <p:cNvPr id="10" name="Picture 9"/>
            <p:cNvPicPr>
              <a:picLocks noChangeAspect="1"/>
            </p:cNvPicPr>
            <p:nvPr/>
          </p:nvPicPr>
          <p:blipFill>
            <a:blip r:embed="rId7"/>
            <a:stretch>
              <a:fillRect/>
            </a:stretch>
          </p:blipFill>
          <p:spPr>
            <a:xfrm>
              <a:off x="3937000" y="3721099"/>
              <a:ext cx="431800" cy="565807"/>
            </a:xfrm>
            <a:prstGeom prst="rect">
              <a:avLst/>
            </a:prstGeom>
          </p:spPr>
        </p:pic>
        <p:pic>
          <p:nvPicPr>
            <p:cNvPr id="11" name="Picture 10"/>
            <p:cNvPicPr>
              <a:picLocks noChangeAspect="1"/>
            </p:cNvPicPr>
            <p:nvPr/>
          </p:nvPicPr>
          <p:blipFill>
            <a:blip r:embed="rId8"/>
            <a:stretch>
              <a:fillRect/>
            </a:stretch>
          </p:blipFill>
          <p:spPr>
            <a:xfrm>
              <a:off x="4795584" y="3530600"/>
              <a:ext cx="640015" cy="1092200"/>
            </a:xfrm>
            <a:prstGeom prst="rect">
              <a:avLst/>
            </a:prstGeom>
          </p:spPr>
        </p:pic>
        <p:pic>
          <p:nvPicPr>
            <p:cNvPr id="12" name="Picture 11"/>
            <p:cNvPicPr>
              <a:picLocks noChangeAspect="1"/>
            </p:cNvPicPr>
            <p:nvPr/>
          </p:nvPicPr>
          <p:blipFill>
            <a:blip r:embed="rId9"/>
            <a:stretch>
              <a:fillRect/>
            </a:stretch>
          </p:blipFill>
          <p:spPr>
            <a:xfrm>
              <a:off x="4765514" y="2995551"/>
              <a:ext cx="631986" cy="484249"/>
            </a:xfrm>
            <a:prstGeom prst="rect">
              <a:avLst/>
            </a:prstGeom>
          </p:spPr>
        </p:pic>
        <p:pic>
          <p:nvPicPr>
            <p:cNvPr id="13" name="Picture 12"/>
            <p:cNvPicPr>
              <a:picLocks noChangeAspect="1"/>
            </p:cNvPicPr>
            <p:nvPr/>
          </p:nvPicPr>
          <p:blipFill>
            <a:blip r:embed="rId10"/>
            <a:stretch>
              <a:fillRect/>
            </a:stretch>
          </p:blipFill>
          <p:spPr>
            <a:xfrm>
              <a:off x="4821926" y="4673600"/>
              <a:ext cx="524774" cy="381000"/>
            </a:xfrm>
            <a:prstGeom prst="rect">
              <a:avLst/>
            </a:prstGeom>
          </p:spPr>
        </p:pic>
        <p:pic>
          <p:nvPicPr>
            <p:cNvPr id="14" name="Picture 13"/>
            <p:cNvPicPr>
              <a:picLocks noChangeAspect="1"/>
            </p:cNvPicPr>
            <p:nvPr/>
          </p:nvPicPr>
          <p:blipFill>
            <a:blip r:embed="rId11"/>
            <a:stretch>
              <a:fillRect/>
            </a:stretch>
          </p:blipFill>
          <p:spPr>
            <a:xfrm>
              <a:off x="5633192" y="1536700"/>
              <a:ext cx="627907" cy="2844800"/>
            </a:xfrm>
            <a:prstGeom prst="rect">
              <a:avLst/>
            </a:prstGeom>
          </p:spPr>
        </p:pic>
      </p:gr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Robotics Module</a:t>
            </a:r>
            <a:endParaRPr lang="en-US" dirty="0"/>
          </a:p>
        </p:txBody>
      </p:sp>
      <p:pic>
        <p:nvPicPr>
          <p:cNvPr id="26" name="Picture 22" descr="text based.png"/>
          <p:cNvPicPr>
            <a:picLocks noChangeAspect="1"/>
          </p:cNvPicPr>
          <p:nvPr/>
        </p:nvPicPr>
        <p:blipFill>
          <a:blip r:embed="rId3" cstate="print"/>
          <a:srcRect/>
          <a:stretch>
            <a:fillRect/>
          </a:stretch>
        </p:blipFill>
        <p:spPr bwMode="auto">
          <a:xfrm>
            <a:off x="643518" y="4686683"/>
            <a:ext cx="2057400" cy="1123950"/>
          </a:xfrm>
          <a:prstGeom prst="rect">
            <a:avLst/>
          </a:prstGeom>
          <a:noFill/>
          <a:ln w="9525">
            <a:noFill/>
            <a:miter lim="800000"/>
            <a:headEnd/>
            <a:tailEnd/>
          </a:ln>
        </p:spPr>
      </p:pic>
      <p:pic>
        <p:nvPicPr>
          <p:cNvPr id="27" name="Picture 7"/>
          <p:cNvPicPr>
            <a:picLocks noChangeAspect="1" noChangeArrowheads="1"/>
          </p:cNvPicPr>
          <p:nvPr/>
        </p:nvPicPr>
        <p:blipFill>
          <a:blip r:embed="rId4" cstate="print"/>
          <a:srcRect/>
          <a:stretch>
            <a:fillRect/>
          </a:stretch>
        </p:blipFill>
        <p:spPr bwMode="auto">
          <a:xfrm>
            <a:off x="338718" y="2400683"/>
            <a:ext cx="2590800" cy="1177925"/>
          </a:xfrm>
          <a:prstGeom prst="rect">
            <a:avLst/>
          </a:prstGeom>
          <a:noFill/>
          <a:ln w="9525">
            <a:noFill/>
            <a:miter lim="800000"/>
            <a:headEnd/>
            <a:tailEnd/>
          </a:ln>
        </p:spPr>
      </p:pic>
      <p:sp>
        <p:nvSpPr>
          <p:cNvPr id="28" name="Rounded Rectangle 27"/>
          <p:cNvSpPr/>
          <p:nvPr/>
        </p:nvSpPr>
        <p:spPr>
          <a:xfrm>
            <a:off x="245720" y="1593119"/>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a:solidFill>
                  <a:schemeClr val="tx1"/>
                </a:solidFill>
              </a:rPr>
              <a:t>G</a:t>
            </a:r>
            <a:r>
              <a:rPr lang="en-US" sz="1600" b="1" dirty="0" smtClean="0">
                <a:solidFill>
                  <a:schemeClr val="tx1"/>
                </a:solidFill>
              </a:rPr>
              <a:t>raphical system design </a:t>
            </a:r>
            <a:r>
              <a:rPr lang="en-US" sz="1600" dirty="0" smtClean="0">
                <a:solidFill>
                  <a:schemeClr val="tx1"/>
                </a:solidFill>
              </a:rPr>
              <a:t>software framework</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nvGrpSpPr>
          <p:cNvPr id="29" name="Group 28"/>
          <p:cNvGrpSpPr/>
          <p:nvPr/>
        </p:nvGrpSpPr>
        <p:grpSpPr>
          <a:xfrm>
            <a:off x="6154224" y="1550481"/>
            <a:ext cx="2796577" cy="2116666"/>
            <a:chOff x="6154224" y="1550481"/>
            <a:chExt cx="2796577" cy="2116666"/>
          </a:xfrm>
        </p:grpSpPr>
        <p:pic>
          <p:nvPicPr>
            <p:cNvPr id="30" name="Content Placeholder 3" descr="Volksbot006.jpg"/>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6460608" y="2209800"/>
              <a:ext cx="2185418" cy="1456945"/>
            </a:xfrm>
            <a:prstGeom prst="rect">
              <a:avLst/>
            </a:prstGeom>
            <a:ln>
              <a:noFill/>
            </a:ln>
            <a:effectLst>
              <a:softEdge rad="112500"/>
            </a:effectLst>
          </p:spPr>
        </p:pic>
        <p:sp>
          <p:nvSpPr>
            <p:cNvPr id="31" name="Rounded Rectangle 30"/>
            <p:cNvSpPr/>
            <p:nvPr/>
          </p:nvSpPr>
          <p:spPr>
            <a:xfrm>
              <a:off x="6154224" y="1550481"/>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Deployment </a:t>
              </a:r>
              <a:r>
                <a:rPr lang="en-US" sz="1600" dirty="0" smtClean="0">
                  <a:solidFill>
                    <a:schemeClr val="tx1"/>
                  </a:solidFill>
                </a:rPr>
                <a:t>to Real-Time and FPGA hardware</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grpSp>
        <p:nvGrpSpPr>
          <p:cNvPr id="32" name="Group 31"/>
          <p:cNvGrpSpPr/>
          <p:nvPr/>
        </p:nvGrpSpPr>
        <p:grpSpPr>
          <a:xfrm>
            <a:off x="3196766" y="1588140"/>
            <a:ext cx="2796577" cy="2116666"/>
            <a:chOff x="3196766" y="1588140"/>
            <a:chExt cx="2796577" cy="2116666"/>
          </a:xfrm>
        </p:grpSpPr>
        <p:pic>
          <p:nvPicPr>
            <p:cNvPr id="33" name="Picture 20" descr="Robotics Palette.bmp"/>
            <p:cNvPicPr>
              <a:picLocks noChangeAspect="1"/>
            </p:cNvPicPr>
            <p:nvPr/>
          </p:nvPicPr>
          <p:blipFill>
            <a:blip r:embed="rId6" cstate="print"/>
            <a:srcRect/>
            <a:stretch>
              <a:fillRect/>
            </a:stretch>
          </p:blipFill>
          <p:spPr bwMode="auto">
            <a:xfrm>
              <a:off x="3739146" y="2350139"/>
              <a:ext cx="1676400" cy="1344481"/>
            </a:xfrm>
            <a:prstGeom prst="rect">
              <a:avLst/>
            </a:prstGeom>
            <a:noFill/>
            <a:ln w="9525">
              <a:noFill/>
              <a:miter lim="800000"/>
              <a:headEnd/>
              <a:tailEnd/>
            </a:ln>
          </p:spPr>
        </p:pic>
        <p:sp>
          <p:nvSpPr>
            <p:cNvPr id="34" name="Rounded Rectangle 33"/>
            <p:cNvSpPr/>
            <p:nvPr/>
          </p:nvSpPr>
          <p:spPr>
            <a:xfrm>
              <a:off x="3196766" y="1588140"/>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IP</a:t>
              </a:r>
              <a:r>
                <a:rPr lang="en-US" sz="1600" dirty="0" smtClean="0">
                  <a:solidFill>
                    <a:schemeClr val="tx1"/>
                  </a:solidFill>
                </a:rPr>
                <a:t> for navigation, steering, kinematics, and more</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grpSp>
        <p:nvGrpSpPr>
          <p:cNvPr id="35" name="Group 34"/>
          <p:cNvGrpSpPr/>
          <p:nvPr/>
        </p:nvGrpSpPr>
        <p:grpSpPr>
          <a:xfrm>
            <a:off x="3192602" y="3914922"/>
            <a:ext cx="2796577" cy="2116666"/>
            <a:chOff x="3192602" y="3914922"/>
            <a:chExt cx="2796577" cy="2116666"/>
          </a:xfrm>
        </p:grpSpPr>
        <p:pic>
          <p:nvPicPr>
            <p:cNvPr id="36" name="Picture 2"/>
            <p:cNvPicPr>
              <a:picLocks noChangeAspect="1" noChangeArrowheads="1"/>
            </p:cNvPicPr>
            <p:nvPr/>
          </p:nvPicPr>
          <p:blipFill>
            <a:blip r:embed="rId7" cstate="print"/>
            <a:srcRect/>
            <a:stretch>
              <a:fillRect/>
            </a:stretch>
          </p:blipFill>
          <p:spPr bwMode="auto">
            <a:xfrm>
              <a:off x="4805946" y="5093339"/>
              <a:ext cx="792163" cy="838200"/>
            </a:xfrm>
            <a:prstGeom prst="rect">
              <a:avLst/>
            </a:prstGeom>
            <a:noFill/>
            <a:ln w="9525">
              <a:noFill/>
              <a:miter lim="800000"/>
              <a:headEnd/>
              <a:tailEnd/>
            </a:ln>
          </p:spPr>
        </p:pic>
        <p:pic>
          <p:nvPicPr>
            <p:cNvPr id="37" name="Picture 3"/>
            <p:cNvPicPr>
              <a:picLocks noChangeAspect="1" noChangeArrowheads="1"/>
            </p:cNvPicPr>
            <p:nvPr/>
          </p:nvPicPr>
          <p:blipFill>
            <a:blip r:embed="rId8" cstate="print"/>
            <a:srcRect/>
            <a:stretch>
              <a:fillRect/>
            </a:stretch>
          </p:blipFill>
          <p:spPr bwMode="auto">
            <a:xfrm>
              <a:off x="3434346" y="4864739"/>
              <a:ext cx="838200" cy="1114425"/>
            </a:xfrm>
            <a:prstGeom prst="rect">
              <a:avLst/>
            </a:prstGeom>
            <a:noFill/>
            <a:ln w="9525">
              <a:noFill/>
              <a:miter lim="800000"/>
              <a:headEnd/>
              <a:tailEnd/>
            </a:ln>
          </p:spPr>
        </p:pic>
        <p:sp>
          <p:nvSpPr>
            <p:cNvPr id="38" name="Rounded Rectangle 37"/>
            <p:cNvSpPr/>
            <p:nvPr/>
          </p:nvSpPr>
          <p:spPr>
            <a:xfrm>
              <a:off x="3192602" y="3914922"/>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Connectivity </a:t>
              </a:r>
              <a:r>
                <a:rPr lang="en-US" sz="1600" dirty="0" smtClean="0">
                  <a:solidFill>
                    <a:schemeClr val="tx1"/>
                  </a:solidFill>
                </a:rPr>
                <a:t>to various sensors and actuators </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sp>
        <p:nvSpPr>
          <p:cNvPr id="39" name="Rounded Rectangle 38"/>
          <p:cNvSpPr/>
          <p:nvPr/>
        </p:nvSpPr>
        <p:spPr>
          <a:xfrm>
            <a:off x="241582" y="3902505"/>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dirty="0" smtClean="0">
                <a:solidFill>
                  <a:schemeClr val="tx1"/>
                </a:solidFill>
              </a:rPr>
              <a:t>Tools for integrating </a:t>
            </a:r>
            <a:r>
              <a:rPr lang="en-US" sz="1600" b="1" dirty="0" smtClean="0">
                <a:solidFill>
                  <a:schemeClr val="tx1"/>
                </a:solidFill>
              </a:rPr>
              <a:t>text-based algorithms</a:t>
            </a:r>
            <a:endParaRPr lang="en-US" sz="1600"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grpSp>
        <p:nvGrpSpPr>
          <p:cNvPr id="40" name="Group 39"/>
          <p:cNvGrpSpPr/>
          <p:nvPr/>
        </p:nvGrpSpPr>
        <p:grpSpPr>
          <a:xfrm>
            <a:off x="6154254" y="3864022"/>
            <a:ext cx="2796577" cy="2116666"/>
            <a:chOff x="6154254" y="3864022"/>
            <a:chExt cx="2796577" cy="2116666"/>
          </a:xfrm>
        </p:grpSpPr>
        <p:sp>
          <p:nvSpPr>
            <p:cNvPr id="41" name="Rounded Rectangle 40"/>
            <p:cNvSpPr/>
            <p:nvPr/>
          </p:nvSpPr>
          <p:spPr>
            <a:xfrm>
              <a:off x="6154254" y="3864022"/>
              <a:ext cx="2796577" cy="2116666"/>
            </a:xfrm>
            <a:prstGeom prst="roundRect">
              <a:avLst/>
            </a:prstGeom>
            <a:noFill/>
            <a:ln>
              <a:solidFill>
                <a:srgbClr val="0066A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600" b="1" dirty="0" smtClean="0">
                  <a:solidFill>
                    <a:schemeClr val="tx1"/>
                  </a:solidFill>
                </a:rPr>
                <a:t>Physical Simulation </a:t>
              </a:r>
              <a:r>
                <a:rPr lang="en-US" sz="1600" dirty="0" smtClean="0">
                  <a:solidFill>
                    <a:schemeClr val="tx1"/>
                  </a:solidFill>
                </a:rPr>
                <a:t>of real-world applications</a:t>
              </a: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a:p>
              <a:pPr algn="ctr">
                <a:lnSpc>
                  <a:spcPct val="70000"/>
                </a:lnSpc>
              </a:pPr>
              <a:endParaRPr lang="en-US" dirty="0" smtClean="0">
                <a:solidFill>
                  <a:schemeClr val="tx1"/>
                </a:solidFill>
              </a:endParaRPr>
            </a:p>
            <a:p>
              <a:pPr algn="ctr">
                <a:lnSpc>
                  <a:spcPct val="70000"/>
                </a:lnSpc>
              </a:pPr>
              <a:endParaRPr lang="en-US" dirty="0">
                <a:solidFill>
                  <a:schemeClr val="tx1"/>
                </a:solidFill>
              </a:endParaRPr>
            </a:p>
          </p:txBody>
        </p:sp>
        <p:pic>
          <p:nvPicPr>
            <p:cNvPr id="42" name="Picture 21" descr="vini front panel.png"/>
            <p:cNvPicPr>
              <a:picLocks noChangeAspect="1"/>
            </p:cNvPicPr>
            <p:nvPr/>
          </p:nvPicPr>
          <p:blipFill>
            <a:blip r:embed="rId9" cstate="print">
              <a:extLst>
                <a:ext uri="{28A0092B-C50C-407E-A947-70E740481C1C}">
                  <a14:useLocalDpi xmlns:a14="http://schemas.microsoft.com/office/drawing/2010/main" xmlns=""/>
                </a:ext>
              </a:extLst>
            </a:blip>
            <a:srcRect/>
            <a:stretch>
              <a:fillRect/>
            </a:stretch>
          </p:blipFill>
          <p:spPr bwMode="auto">
            <a:xfrm>
              <a:off x="6732896" y="4536744"/>
              <a:ext cx="1752600" cy="1412167"/>
            </a:xfrm>
            <a:prstGeom prst="rect">
              <a:avLst/>
            </a:prstGeom>
            <a:noFill/>
            <a:ln w="9525">
              <a:noFill/>
              <a:miter lim="800000"/>
              <a:headEnd/>
              <a:tailEnd/>
            </a:ln>
          </p:spPr>
        </p:pic>
      </p:gr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0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10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10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10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10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10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dissolve">
                                      <p:cBhvr>
                                        <p:cTn id="3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 Vision and Control</a:t>
            </a:r>
            <a:endParaRPr lang="en-US" dirty="0"/>
          </a:p>
        </p:txBody>
      </p:sp>
      <p:sp>
        <p:nvSpPr>
          <p:cNvPr id="4" name="Content Placeholder 3"/>
          <p:cNvSpPr>
            <a:spLocks noGrp="1"/>
          </p:cNvSpPr>
          <p:nvPr>
            <p:ph idx="1"/>
          </p:nvPr>
        </p:nvSpPr>
        <p:spPr/>
        <p:txBody>
          <a:bodyPr/>
          <a:lstStyle/>
          <a:p>
            <a:r>
              <a:rPr lang="en-US" dirty="0" smtClean="0"/>
              <a:t>Prof. Peter </a:t>
            </a:r>
            <a:r>
              <a:rPr lang="en-US" dirty="0" err="1" smtClean="0"/>
              <a:t>Corke</a:t>
            </a:r>
            <a:r>
              <a:rPr lang="en-US" dirty="0" smtClean="0"/>
              <a:t>, QUT</a:t>
            </a:r>
          </a:p>
          <a:p>
            <a:r>
              <a:rPr lang="en-US" dirty="0" smtClean="0"/>
              <a:t>Editor in Chief, IEEE Robotics and Automation Magazine</a:t>
            </a:r>
          </a:p>
          <a:p>
            <a:r>
              <a:rPr lang="en-US" dirty="0" smtClean="0"/>
              <a:t>IEEE Fellow</a:t>
            </a:r>
            <a:endParaRPr lang="en-US" dirty="0"/>
          </a:p>
        </p:txBody>
      </p:sp>
      <p:pic>
        <p:nvPicPr>
          <p:cNvPr id="6" name="Picture 5"/>
          <p:cNvPicPr>
            <a:picLocks noChangeAspect="1"/>
          </p:cNvPicPr>
          <p:nvPr/>
        </p:nvPicPr>
        <p:blipFill>
          <a:blip r:embed="rId3"/>
          <a:stretch>
            <a:fillRect/>
          </a:stretch>
        </p:blipFill>
        <p:spPr>
          <a:xfrm>
            <a:off x="664398" y="2649905"/>
            <a:ext cx="3660243" cy="274518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792156" y="2160910"/>
            <a:ext cx="2082115" cy="33431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102872" y="2681665"/>
            <a:ext cx="2177241" cy="3456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Volksbot006.jp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7116957" y="4207411"/>
            <a:ext cx="1755738" cy="1170492"/>
          </a:xfrm>
          <a:prstGeom prst="rect">
            <a:avLst/>
          </a:prstGeom>
          <a:ln>
            <a:noFill/>
          </a:ln>
          <a:effectLst>
            <a:softEdge rad="112500"/>
          </a:effectLst>
        </p:spPr>
      </p:pic>
      <p:sp>
        <p:nvSpPr>
          <p:cNvPr id="2" name="Title 1"/>
          <p:cNvSpPr>
            <a:spLocks noGrp="1"/>
          </p:cNvSpPr>
          <p:nvPr>
            <p:ph type="title"/>
          </p:nvPr>
        </p:nvSpPr>
        <p:spPr/>
        <p:txBody>
          <a:bodyPr/>
          <a:lstStyle/>
          <a:p>
            <a:r>
              <a:rPr lang="en-US" dirty="0" smtClean="0"/>
              <a:t>Robotics, Vision and </a:t>
            </a:r>
            <a:r>
              <a:rPr lang="en-US" dirty="0" smtClean="0"/>
              <a:t>Control and </a:t>
            </a:r>
            <a:r>
              <a:rPr lang="en-US" dirty="0" err="1" smtClean="0"/>
              <a:t>LabVIEW</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2"/>
            <a:endParaRPr lang="en-US" dirty="0" smtClean="0"/>
          </a:p>
          <a:p>
            <a:pPr lvl="2"/>
            <a:endParaRPr lang="en-US" dirty="0" smtClean="0"/>
          </a:p>
          <a:p>
            <a:pPr lvl="2"/>
            <a:endParaRPr lang="en-US" dirty="0"/>
          </a:p>
        </p:txBody>
      </p:sp>
      <p:sp>
        <p:nvSpPr>
          <p:cNvPr id="7" name="Plus 6"/>
          <p:cNvSpPr/>
          <p:nvPr/>
        </p:nvSpPr>
        <p:spPr>
          <a:xfrm>
            <a:off x="3866790" y="3065487"/>
            <a:ext cx="705210" cy="742031"/>
          </a:xfrm>
          <a:prstGeom prst="mathPlus">
            <a:avLst>
              <a:gd name="adj1" fmla="val 16113"/>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bVIEW_Logo_Vertical Tranparent.png"/>
          <p:cNvPicPr>
            <a:picLocks noChangeAspect="1"/>
          </p:cNvPicPr>
          <p:nvPr/>
        </p:nvPicPr>
        <p:blipFill>
          <a:blip r:embed="rId4" cstate="print"/>
          <a:stretch>
            <a:fillRect/>
          </a:stretch>
        </p:blipFill>
        <p:spPr>
          <a:xfrm>
            <a:off x="4692709" y="2532586"/>
            <a:ext cx="1576268" cy="1908313"/>
          </a:xfrm>
          <a:prstGeom prst="rect">
            <a:avLst/>
          </a:prstGeom>
        </p:spPr>
      </p:pic>
      <p:pic>
        <p:nvPicPr>
          <p:cNvPr id="1030" name="Picture 6"/>
          <p:cNvPicPr>
            <a:picLocks noChangeAspect="1" noChangeArrowheads="1"/>
          </p:cNvPicPr>
          <p:nvPr/>
        </p:nvPicPr>
        <p:blipFill>
          <a:blip r:embed="rId5"/>
          <a:srcRect/>
          <a:stretch>
            <a:fillRect/>
          </a:stretch>
        </p:blipFill>
        <p:spPr bwMode="auto">
          <a:xfrm>
            <a:off x="120104" y="2753243"/>
            <a:ext cx="1523889" cy="1195753"/>
          </a:xfrm>
          <a:prstGeom prst="rect">
            <a:avLst/>
          </a:prstGeom>
          <a:noFill/>
          <a:ln w="9525">
            <a:noFill/>
            <a:miter lim="800000"/>
            <a:headEnd/>
            <a:tailEnd/>
          </a:ln>
        </p:spPr>
      </p:pic>
      <p:pic>
        <p:nvPicPr>
          <p:cNvPr id="1031" name="Picture 7"/>
          <p:cNvPicPr>
            <a:picLocks noChangeAspect="1" noChangeArrowheads="1"/>
          </p:cNvPicPr>
          <p:nvPr/>
        </p:nvPicPr>
        <p:blipFill>
          <a:blip r:embed="rId6"/>
          <a:srcRect/>
          <a:stretch>
            <a:fillRect/>
          </a:stretch>
        </p:blipFill>
        <p:spPr bwMode="auto">
          <a:xfrm>
            <a:off x="173904" y="1491343"/>
            <a:ext cx="1416288" cy="1121228"/>
          </a:xfrm>
          <a:prstGeom prst="rect">
            <a:avLst/>
          </a:prstGeom>
          <a:noFill/>
          <a:ln w="9525">
            <a:noFill/>
            <a:miter lim="800000"/>
            <a:headEnd/>
            <a:tailEnd/>
          </a:ln>
        </p:spPr>
      </p:pic>
      <p:pic>
        <p:nvPicPr>
          <p:cNvPr id="1029" name="Picture 5"/>
          <p:cNvPicPr>
            <a:picLocks noChangeAspect="1" noChangeArrowheads="1"/>
          </p:cNvPicPr>
          <p:nvPr/>
        </p:nvPicPr>
        <p:blipFill>
          <a:blip r:embed="rId7"/>
          <a:srcRect/>
          <a:stretch>
            <a:fillRect/>
          </a:stretch>
        </p:blipFill>
        <p:spPr bwMode="auto">
          <a:xfrm>
            <a:off x="242571" y="4049768"/>
            <a:ext cx="1278954" cy="1275857"/>
          </a:xfrm>
          <a:prstGeom prst="rect">
            <a:avLst/>
          </a:prstGeom>
          <a:noFill/>
          <a:ln w="9525">
            <a:noFill/>
            <a:miter lim="800000"/>
            <a:headEnd/>
            <a:tailEnd/>
          </a:ln>
        </p:spPr>
      </p:pic>
      <p:pic>
        <p:nvPicPr>
          <p:cNvPr id="1026" name="Picture 2"/>
          <p:cNvPicPr>
            <a:picLocks noChangeAspect="1" noChangeArrowheads="1"/>
          </p:cNvPicPr>
          <p:nvPr/>
        </p:nvPicPr>
        <p:blipFill>
          <a:blip r:embed="rId8"/>
          <a:srcRect/>
          <a:stretch>
            <a:fillRect/>
          </a:stretch>
        </p:blipFill>
        <p:spPr bwMode="auto">
          <a:xfrm>
            <a:off x="2481944" y="2461410"/>
            <a:ext cx="1289378" cy="1950184"/>
          </a:xfrm>
          <a:prstGeom prst="rect">
            <a:avLst/>
          </a:prstGeom>
          <a:ln>
            <a:noFill/>
          </a:ln>
          <a:effectLst>
            <a:outerShdw blurRad="292100" dist="139700" dir="2700000" algn="tl" rotWithShape="0">
              <a:srgbClr val="333333">
                <a:alpha val="65000"/>
              </a:srgbClr>
            </a:outerShdw>
          </a:effectLst>
        </p:spPr>
      </p:pic>
      <p:pic>
        <p:nvPicPr>
          <p:cNvPr id="14" name="Picture 20" descr="Robotics Palette.bmp"/>
          <p:cNvPicPr>
            <a:picLocks noChangeAspect="1"/>
          </p:cNvPicPr>
          <p:nvPr/>
        </p:nvPicPr>
        <p:blipFill>
          <a:blip r:embed="rId9" cstate="print"/>
          <a:srcRect/>
          <a:stretch>
            <a:fillRect/>
          </a:stretch>
        </p:blipFill>
        <p:spPr bwMode="auto">
          <a:xfrm>
            <a:off x="7244698" y="1620689"/>
            <a:ext cx="1500256" cy="1203213"/>
          </a:xfrm>
          <a:prstGeom prst="rect">
            <a:avLst/>
          </a:prstGeom>
          <a:noFill/>
          <a:ln w="9525">
            <a:noFill/>
            <a:miter lim="800000"/>
            <a:headEnd/>
            <a:tailEnd/>
          </a:ln>
        </p:spPr>
      </p:pic>
      <p:sp>
        <p:nvSpPr>
          <p:cNvPr id="20" name="Trapezoid 19"/>
          <p:cNvSpPr/>
          <p:nvPr/>
        </p:nvSpPr>
        <p:spPr>
          <a:xfrm rot="5400000">
            <a:off x="689572" y="3150581"/>
            <a:ext cx="2757428" cy="609598"/>
          </a:xfrm>
          <a:prstGeom prst="trapezoid">
            <a:avLst>
              <a:gd name="adj" fmla="val 121430"/>
            </a:avLst>
          </a:prstGeom>
          <a:gradFill>
            <a:gsLst>
              <a:gs pos="0">
                <a:schemeClr val="tx2"/>
              </a:gs>
              <a:gs pos="0">
                <a:schemeClr val="tx2">
                  <a:alpha val="63000"/>
                </a:schemeClr>
              </a:gs>
              <a:gs pos="100000">
                <a:schemeClr val="tx2">
                  <a:alpha val="0"/>
                </a:schemeClr>
              </a:gs>
            </a:gsLst>
            <a:lin ang="54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8" name="Picture 14"/>
          <p:cNvPicPr>
            <a:picLocks noChangeAspect="1" noChangeArrowheads="1"/>
          </p:cNvPicPr>
          <p:nvPr/>
        </p:nvPicPr>
        <p:blipFill>
          <a:blip r:embed="rId10"/>
          <a:srcRect/>
          <a:stretch>
            <a:fillRect/>
          </a:stretch>
        </p:blipFill>
        <p:spPr bwMode="auto">
          <a:xfrm>
            <a:off x="7159646" y="2974304"/>
            <a:ext cx="1670360" cy="1109664"/>
          </a:xfrm>
          <a:prstGeom prst="rect">
            <a:avLst/>
          </a:prstGeom>
          <a:noFill/>
          <a:ln w="9525">
            <a:noFill/>
            <a:miter lim="800000"/>
            <a:headEnd/>
            <a:tailEnd/>
          </a:ln>
        </p:spPr>
      </p:pic>
      <p:sp>
        <p:nvSpPr>
          <p:cNvPr id="27" name="Trapezoid 26"/>
          <p:cNvSpPr/>
          <p:nvPr/>
        </p:nvSpPr>
        <p:spPr>
          <a:xfrm rot="16200000">
            <a:off x="5293390" y="3150582"/>
            <a:ext cx="2757428" cy="609598"/>
          </a:xfrm>
          <a:prstGeom prst="trapezoid">
            <a:avLst>
              <a:gd name="adj" fmla="val 121430"/>
            </a:avLst>
          </a:prstGeom>
          <a:gradFill>
            <a:gsLst>
              <a:gs pos="0">
                <a:schemeClr val="tx2"/>
              </a:gs>
              <a:gs pos="0">
                <a:schemeClr val="tx2">
                  <a:alpha val="63000"/>
                </a:schemeClr>
              </a:gs>
              <a:gs pos="100000">
                <a:schemeClr val="tx2">
                  <a:alpha val="0"/>
                </a:schemeClr>
              </a:gs>
            </a:gsLst>
            <a:lin ang="54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170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0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fade">
                                      <p:cBhvr>
                                        <p:cTn id="16" dur="2000"/>
                                        <p:tgtEl>
                                          <p:spTgt spid="1038"/>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031"/>
                                        </p:tgtEl>
                                        <p:attrNameLst>
                                          <p:attrName>style.visibility</p:attrName>
                                        </p:attrNameLst>
                                      </p:cBhvr>
                                      <p:to>
                                        <p:strVal val="visible"/>
                                      </p:to>
                                    </p:set>
                                    <p:animEffect transition="in" filter="fade">
                                      <p:cBhvr>
                                        <p:cTn id="28" dur="2000"/>
                                        <p:tgtEl>
                                          <p:spTgt spid="1031"/>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2000"/>
                                        <p:tgtEl>
                                          <p:spTgt spid="1030"/>
                                        </p:tgtEl>
                                      </p:cBhvr>
                                    </p:animEffect>
                                  </p:childTnLst>
                                </p:cTn>
                              </p:par>
                              <p:par>
                                <p:cTn id="32" presetID="10" presetClass="entr" presetSubtype="0" fill="hold" nodeType="with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fade">
                                      <p:cBhvr>
                                        <p:cTn id="34"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5" y="142829"/>
            <a:ext cx="8468587" cy="964092"/>
          </a:xfrm>
        </p:spPr>
        <p:txBody>
          <a:bodyPr>
            <a:normAutofit/>
          </a:bodyPr>
          <a:lstStyle/>
          <a:p>
            <a:r>
              <a:rPr lang="en-US" dirty="0" smtClean="0"/>
              <a:t>RVC </a:t>
            </a:r>
            <a:r>
              <a:rPr lang="en-US" dirty="0" err="1" smtClean="0"/>
              <a:t>L</a:t>
            </a:r>
            <a:r>
              <a:rPr lang="en-US" dirty="0" err="1" smtClean="0"/>
              <a:t>abVIEW</a:t>
            </a:r>
            <a:r>
              <a:rPr lang="en-US" dirty="0" smtClean="0"/>
              <a:t> Library</a:t>
            </a:r>
            <a:endParaRPr lang="en-US" dirty="0"/>
          </a:p>
        </p:txBody>
      </p:sp>
      <p:sp>
        <p:nvSpPr>
          <p:cNvPr id="3" name="Content Placeholder 2"/>
          <p:cNvSpPr>
            <a:spLocks noGrp="1"/>
          </p:cNvSpPr>
          <p:nvPr>
            <p:ph idx="1"/>
          </p:nvPr>
        </p:nvSpPr>
        <p:spPr/>
        <p:txBody>
          <a:bodyPr/>
          <a:lstStyle/>
          <a:p>
            <a:r>
              <a:rPr lang="en-US" dirty="0" smtClean="0"/>
              <a:t>Library of </a:t>
            </a:r>
            <a:r>
              <a:rPr lang="en-US" dirty="0" err="1" smtClean="0"/>
              <a:t>LabVIEW</a:t>
            </a:r>
            <a:r>
              <a:rPr lang="en-US" dirty="0" smtClean="0"/>
              <a:t> Functions and Examples</a:t>
            </a:r>
            <a:endParaRPr lang="en-US" dirty="0" smtClean="0"/>
          </a:p>
          <a:p>
            <a:pPr lvl="1"/>
            <a:r>
              <a:rPr lang="en-US" dirty="0" smtClean="0"/>
              <a:t>Reusable/Extensible Functions</a:t>
            </a:r>
          </a:p>
          <a:p>
            <a:pPr lvl="1"/>
            <a:r>
              <a:rPr lang="en-US" dirty="0" smtClean="0"/>
              <a:t>Completed Examples that match the textbook</a:t>
            </a:r>
            <a:endParaRPr lang="en-US" dirty="0" smtClean="0"/>
          </a:p>
        </p:txBody>
      </p:sp>
      <p:sp>
        <p:nvSpPr>
          <p:cNvPr id="6" name="Right Arrow 5"/>
          <p:cNvSpPr/>
          <p:nvPr/>
        </p:nvSpPr>
        <p:spPr>
          <a:xfrm>
            <a:off x="3364992" y="4279392"/>
            <a:ext cx="914400" cy="34747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3"/>
          <a:srcRect/>
          <a:stretch>
            <a:fillRect/>
          </a:stretch>
        </p:blipFill>
        <p:spPr bwMode="auto">
          <a:xfrm>
            <a:off x="301752" y="3474720"/>
            <a:ext cx="2697020" cy="2027873"/>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4679062" y="2724912"/>
            <a:ext cx="1959482" cy="1894407"/>
          </a:xfrm>
          <a:prstGeom prst="rect">
            <a:avLst/>
          </a:prstGeom>
          <a:noFill/>
          <a:ln w="9525">
            <a:noFill/>
            <a:miter lim="800000"/>
            <a:headEnd/>
            <a:tailEnd/>
          </a:ln>
        </p:spPr>
      </p:pic>
      <p:pic>
        <p:nvPicPr>
          <p:cNvPr id="2055" name="Picture 7"/>
          <p:cNvPicPr>
            <a:picLocks noChangeAspect="1" noChangeArrowheads="1"/>
          </p:cNvPicPr>
          <p:nvPr/>
        </p:nvPicPr>
        <p:blipFill>
          <a:blip r:embed="rId5"/>
          <a:srcRect/>
          <a:stretch>
            <a:fillRect/>
          </a:stretch>
        </p:blipFill>
        <p:spPr bwMode="auto">
          <a:xfrm>
            <a:off x="5742624" y="3675888"/>
            <a:ext cx="2440704" cy="2176844"/>
          </a:xfrm>
          <a:prstGeom prst="rect">
            <a:avLst/>
          </a:prstGeom>
          <a:noFill/>
          <a:ln w="9525">
            <a:noFill/>
            <a:miter lim="800000"/>
            <a:headEnd/>
            <a:tailEnd/>
          </a:ln>
        </p:spPr>
      </p:pic>
    </p:spTree>
    <p:extLst>
      <p:ext uri="{BB962C8B-B14F-4D97-AF65-F5344CB8AC3E}">
        <p14:creationId xmlns:p14="http://schemas.microsoft.com/office/powerpoint/2010/main" xmlns="" val="817012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NI company PowerPoint template_2012 (3)">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template_2012 (3)</Template>
  <TotalTime>1584</TotalTime>
  <Words>1859</Words>
  <Application>Microsoft Office PowerPoint</Application>
  <PresentationFormat>On-screen Show (4:3)</PresentationFormat>
  <Paragraphs>347</Paragraphs>
  <Slides>30</Slides>
  <Notes>18</Notes>
  <HiddenSlides>0</HiddenSlides>
  <MMClips>0</MMClips>
  <ScaleCrop>false</ScaleCrop>
  <HeadingPairs>
    <vt:vector size="4" baseType="variant">
      <vt:variant>
        <vt:lpstr>Theme</vt:lpstr>
      </vt:variant>
      <vt:variant>
        <vt:i4>3</vt:i4>
      </vt:variant>
      <vt:variant>
        <vt:lpstr>Slide Titles</vt:lpstr>
      </vt:variant>
      <vt:variant>
        <vt:i4>30</vt:i4>
      </vt:variant>
    </vt:vector>
  </HeadingPairs>
  <TitlesOfParts>
    <vt:vector size="33" baseType="lpstr">
      <vt:lpstr>NI company PowerPoint template_2012 (3)</vt:lpstr>
      <vt:lpstr>NI Confidential</vt:lpstr>
      <vt:lpstr>Customer Confidential</vt:lpstr>
      <vt:lpstr>Slide 1</vt:lpstr>
      <vt:lpstr>Designing an Intelligent Navigation Algorithm with LabVIEW Robotics</vt:lpstr>
      <vt:lpstr>Introduction</vt:lpstr>
      <vt:lpstr>Presenter</vt:lpstr>
      <vt:lpstr>History of Robotics</vt:lpstr>
      <vt:lpstr>LabVIEW Robotics Module</vt:lpstr>
      <vt:lpstr>Robotics, Vision and Control</vt:lpstr>
      <vt:lpstr>Robotics, Vision and Control and LabVIEW</vt:lpstr>
      <vt:lpstr>RVC LabVIEW Library</vt:lpstr>
      <vt:lpstr>Todays Session Topic</vt:lpstr>
      <vt:lpstr>Robotic Navigation</vt:lpstr>
      <vt:lpstr>Navigation for Mobile Robots</vt:lpstr>
      <vt:lpstr>Navigation – Reactive</vt:lpstr>
      <vt:lpstr>Navigation – Reactive example</vt:lpstr>
      <vt:lpstr>Navigation – Reactive example</vt:lpstr>
      <vt:lpstr>Navigation – Reactive</vt:lpstr>
      <vt:lpstr>Navigation – Map-based Planning</vt:lpstr>
      <vt:lpstr>Navigation – Map Planning Distance Transform</vt:lpstr>
      <vt:lpstr>Navigation – Map Planning methods</vt:lpstr>
      <vt:lpstr>Navigation – Map Planning methods</vt:lpstr>
      <vt:lpstr>Navigation – Map Planning Efficiency</vt:lpstr>
      <vt:lpstr>Navigation – Map Planning Efficiency</vt:lpstr>
      <vt:lpstr>Navigation – Map Planning D*</vt:lpstr>
      <vt:lpstr>Navigation – Map Planning Voronoi</vt:lpstr>
      <vt:lpstr>Navigation – Overall Recommendations</vt:lpstr>
      <vt:lpstr>Navigation – Bug2 LabVIEW Examples</vt:lpstr>
      <vt:lpstr>Navigation – D* LabVIEW Examples</vt:lpstr>
      <vt:lpstr>Navigation – What comes next?</vt:lpstr>
      <vt:lpstr>Navigation – What comes next?</vt:lpstr>
      <vt:lpstr>&lt;Blank&gt;</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amcarton</dc:creator>
  <cp:lastModifiedBy>tancarro</cp:lastModifiedBy>
  <cp:revision>95</cp:revision>
  <cp:lastPrinted>2012-03-20T15:45:37Z</cp:lastPrinted>
  <dcterms:created xsi:type="dcterms:W3CDTF">2012-07-29T21:18:15Z</dcterms:created>
  <dcterms:modified xsi:type="dcterms:W3CDTF">2013-08-05T05:01:12Z</dcterms:modified>
</cp:coreProperties>
</file>